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57" r:id="rId3"/>
    <p:sldId id="258" r:id="rId4"/>
    <p:sldId id="261" r:id="rId5"/>
    <p:sldId id="259" r:id="rId6"/>
    <p:sldId id="262" r:id="rId7"/>
    <p:sldId id="263" r:id="rId8"/>
    <p:sldId id="264" r:id="rId9"/>
    <p:sldId id="265" r:id="rId10"/>
    <p:sldId id="266" r:id="rId11"/>
    <p:sldId id="267" r:id="rId12"/>
    <p:sldId id="285" r:id="rId13"/>
    <p:sldId id="268" r:id="rId14"/>
    <p:sldId id="306" r:id="rId15"/>
    <p:sldId id="269" r:id="rId16"/>
    <p:sldId id="307" r:id="rId17"/>
    <p:sldId id="292" r:id="rId18"/>
    <p:sldId id="270" r:id="rId19"/>
    <p:sldId id="273" r:id="rId20"/>
    <p:sldId id="301" r:id="rId21"/>
    <p:sldId id="272" r:id="rId22"/>
    <p:sldId id="274" r:id="rId23"/>
    <p:sldId id="276" r:id="rId24"/>
    <p:sldId id="277" r:id="rId25"/>
    <p:sldId id="294" r:id="rId26"/>
    <p:sldId id="279" r:id="rId27"/>
    <p:sldId id="299" r:id="rId28"/>
    <p:sldId id="295" r:id="rId29"/>
    <p:sldId id="297" r:id="rId30"/>
    <p:sldId id="296" r:id="rId31"/>
    <p:sldId id="283" r:id="rId32"/>
    <p:sldId id="260"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8EF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64"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94DBF43-43AC-478E-84DD-FA24F072274D}" type="datetimeFigureOut">
              <a:rPr lang="en-US" smtClean="0"/>
              <a:t>18-Jul-16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B8F5834-5DB7-4325-AEB0-12FEAAA8D489}" type="slidenum">
              <a:rPr lang="en-US" smtClean="0"/>
              <a:t>‹#›</a:t>
            </a:fld>
            <a:endParaRPr lang="en-US"/>
          </a:p>
        </p:txBody>
      </p:sp>
    </p:spTree>
    <p:extLst>
      <p:ext uri="{BB962C8B-B14F-4D97-AF65-F5344CB8AC3E}">
        <p14:creationId xmlns:p14="http://schemas.microsoft.com/office/powerpoint/2010/main" val="31658853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18-Jul-16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18-Jul-16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18-Jul-16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18-Jul-16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18-Jul-16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18-Jul-16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18-Jul-16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18-Jul-16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18-Jul-16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18-Jul-16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18-Jul-16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18-Jul-16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9" name="Group 9"/>
          <p:cNvGrpSpPr>
            <a:grpSpLocks/>
          </p:cNvGrpSpPr>
          <p:nvPr/>
        </p:nvGrpSpPr>
        <p:grpSpPr bwMode="auto">
          <a:xfrm>
            <a:off x="609600" y="76200"/>
            <a:ext cx="7924800" cy="6553200"/>
            <a:chOff x="240" y="576"/>
            <a:chExt cx="3024" cy="2496"/>
          </a:xfrm>
        </p:grpSpPr>
        <p:pic>
          <p:nvPicPr>
            <p:cNvPr id="5127" name="Picture 7" descr="135273469013"/>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32" y="768"/>
              <a:ext cx="2448" cy="1852"/>
            </a:xfrm>
            <a:prstGeom prst="rect">
              <a:avLst/>
            </a:prstGeom>
            <a:noFill/>
            <a:extLst>
              <a:ext uri="{909E8E84-426E-40DD-AFC4-6F175D3DCCD1}">
                <a14:hiddenFill xmlns:a14="http://schemas.microsoft.com/office/drawing/2010/main">
                  <a:solidFill>
                    <a:srgbClr val="FFFFFF"/>
                  </a:solidFill>
                </a14:hiddenFill>
              </a:ext>
            </a:extLst>
          </p:spPr>
        </p:pic>
        <p:sp>
          <p:nvSpPr>
            <p:cNvPr id="5128" name="Oval 8"/>
            <p:cNvSpPr>
              <a:spLocks noChangeArrowheads="1"/>
            </p:cNvSpPr>
            <p:nvPr/>
          </p:nvSpPr>
          <p:spPr bwMode="auto">
            <a:xfrm>
              <a:off x="240" y="576"/>
              <a:ext cx="3024" cy="2496"/>
            </a:xfrm>
            <a:prstGeom prst="ellipse">
              <a:avLst/>
            </a:prstGeom>
            <a:solidFill>
              <a:srgbClr val="FF7D7D">
                <a:alpha val="23000"/>
              </a:srgbClr>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grpSp>
    </p:spTree>
    <p:extLst>
      <p:ext uri="{BB962C8B-B14F-4D97-AF65-F5344CB8AC3E}">
        <p14:creationId xmlns:p14="http://schemas.microsoft.com/office/powerpoint/2010/main" val="594393334"/>
      </p:ext>
    </p:extLst>
  </p:cSld>
  <p:clrMapOvr>
    <a:masterClrMapping/>
  </p:clrMapOvr>
  <p:transition advTm="2000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afterEffect">
                                  <p:stCondLst>
                                    <p:cond delay="0"/>
                                  </p:stCondLst>
                                  <p:iterate type="lt">
                                    <p:tmPct val="5000"/>
                                  </p:iterate>
                                  <p:childTnLst>
                                    <p:set>
                                      <p:cBhvr>
                                        <p:cTn id="6" dur="1" fill="hold">
                                          <p:stCondLst>
                                            <p:cond delay="0"/>
                                          </p:stCondLst>
                                        </p:cTn>
                                        <p:tgtEl>
                                          <p:spTgt spid="5129"/>
                                        </p:tgtEl>
                                        <p:attrNameLst>
                                          <p:attrName>style.visibility</p:attrName>
                                        </p:attrNameLst>
                                      </p:cBhvr>
                                      <p:to>
                                        <p:strVal val="visible"/>
                                      </p:to>
                                    </p:set>
                                    <p:anim calcmode="lin" valueType="num">
                                      <p:cBhvr>
                                        <p:cTn id="7" dur="1000" fill="hold"/>
                                        <p:tgtEl>
                                          <p:spTgt spid="5129"/>
                                        </p:tgtEl>
                                        <p:attrNameLst>
                                          <p:attrName>ppt_w</p:attrName>
                                        </p:attrNameLst>
                                      </p:cBhvr>
                                      <p:tavLst>
                                        <p:tav tm="0">
                                          <p:val>
                                            <p:fltVal val="0"/>
                                          </p:val>
                                        </p:tav>
                                        <p:tav tm="100000">
                                          <p:val>
                                            <p:strVal val="#ppt_w"/>
                                          </p:val>
                                        </p:tav>
                                      </p:tavLst>
                                    </p:anim>
                                    <p:anim calcmode="lin" valueType="num">
                                      <p:cBhvr>
                                        <p:cTn id="8" dur="1000" fill="hold"/>
                                        <p:tgtEl>
                                          <p:spTgt spid="5129"/>
                                        </p:tgtEl>
                                        <p:attrNameLst>
                                          <p:attrName>ppt_h</p:attrName>
                                        </p:attrNameLst>
                                      </p:cBhvr>
                                      <p:tavLst>
                                        <p:tav tm="0">
                                          <p:val>
                                            <p:fltVal val="0"/>
                                          </p:val>
                                        </p:tav>
                                        <p:tav tm="100000">
                                          <p:val>
                                            <p:strVal val="#ppt_h"/>
                                          </p:val>
                                        </p:tav>
                                      </p:tavLst>
                                    </p:anim>
                                    <p:anim calcmode="lin" valueType="num">
                                      <p:cBhvr>
                                        <p:cTn id="9" dur="1000" fill="hold"/>
                                        <p:tgtEl>
                                          <p:spTgt spid="5129"/>
                                        </p:tgtEl>
                                        <p:attrNameLst>
                                          <p:attrName>style.rotation</p:attrName>
                                        </p:attrNameLst>
                                      </p:cBhvr>
                                      <p:tavLst>
                                        <p:tav tm="0">
                                          <p:val>
                                            <p:fltVal val="90"/>
                                          </p:val>
                                        </p:tav>
                                        <p:tav tm="100000">
                                          <p:val>
                                            <p:fltVal val="0"/>
                                          </p:val>
                                        </p:tav>
                                      </p:tavLst>
                                    </p:anim>
                                    <p:animEffect transition="in" filter="fade">
                                      <p:cBhvr>
                                        <p:cTn id="10" dur="1000"/>
                                        <p:tgtEl>
                                          <p:spTgt spid="51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88" name="Group 44"/>
          <p:cNvGrpSpPr>
            <a:grpSpLocks/>
          </p:cNvGrpSpPr>
          <p:nvPr/>
        </p:nvGrpSpPr>
        <p:grpSpPr bwMode="auto">
          <a:xfrm>
            <a:off x="898525" y="990600"/>
            <a:ext cx="7391400" cy="2895600"/>
            <a:chOff x="528" y="720"/>
            <a:chExt cx="4656" cy="1824"/>
          </a:xfrm>
        </p:grpSpPr>
        <p:grpSp>
          <p:nvGrpSpPr>
            <p:cNvPr id="6173" name="Group 29"/>
            <p:cNvGrpSpPr>
              <a:grpSpLocks/>
            </p:cNvGrpSpPr>
            <p:nvPr/>
          </p:nvGrpSpPr>
          <p:grpSpPr bwMode="auto">
            <a:xfrm>
              <a:off x="528" y="720"/>
              <a:ext cx="4656" cy="1824"/>
              <a:chOff x="1225" y="2997"/>
              <a:chExt cx="648" cy="632"/>
            </a:xfrm>
          </p:grpSpPr>
          <p:sp>
            <p:nvSpPr>
              <p:cNvPr id="6174" name="AutoShape 30"/>
              <p:cNvSpPr>
                <a:spLocks noChangeArrowheads="1"/>
              </p:cNvSpPr>
              <p:nvPr/>
            </p:nvSpPr>
            <p:spPr bwMode="gray">
              <a:xfrm>
                <a:off x="1225" y="2997"/>
                <a:ext cx="648" cy="632"/>
              </a:xfrm>
              <a:prstGeom prst="roundRect">
                <a:avLst>
                  <a:gd name="adj" fmla="val 11921"/>
                </a:avLst>
              </a:prstGeom>
              <a:gradFill rotWithShape="1">
                <a:gsLst>
                  <a:gs pos="0">
                    <a:srgbClr val="DE0000">
                      <a:gamma/>
                      <a:tint val="63529"/>
                      <a:invGamma/>
                    </a:srgbClr>
                  </a:gs>
                  <a:gs pos="100000">
                    <a:srgbClr val="DE0000"/>
                  </a:gs>
                </a:gsLst>
                <a:lin ang="5400000" scaled="1"/>
              </a:gradFill>
              <a:ln w="38100">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6175" name="Freeform 31"/>
              <p:cNvSpPr>
                <a:spLocks/>
              </p:cNvSpPr>
              <p:nvPr/>
            </p:nvSpPr>
            <p:spPr bwMode="gray">
              <a:xfrm>
                <a:off x="1266" y="3038"/>
                <a:ext cx="323" cy="316"/>
              </a:xfrm>
              <a:custGeom>
                <a:avLst/>
                <a:gdLst>
                  <a:gd name="T0" fmla="*/ 118 w 596"/>
                  <a:gd name="T1" fmla="*/ 0 h 598"/>
                  <a:gd name="T2" fmla="*/ 0 w 596"/>
                  <a:gd name="T3" fmla="*/ 118 h 598"/>
                  <a:gd name="T4" fmla="*/ 0 w 596"/>
                  <a:gd name="T5" fmla="*/ 589 h 598"/>
                  <a:gd name="T6" fmla="*/ 161 w 596"/>
                  <a:gd name="T7" fmla="*/ 174 h 598"/>
                  <a:gd name="T8" fmla="*/ 589 w 596"/>
                  <a:gd name="T9" fmla="*/ 0 h 598"/>
                  <a:gd name="T10" fmla="*/ 118 w 596"/>
                  <a:gd name="T11" fmla="*/ 0 h 598"/>
                </a:gdLst>
                <a:ahLst/>
                <a:cxnLst>
                  <a:cxn ang="0">
                    <a:pos x="T0" y="T1"/>
                  </a:cxn>
                  <a:cxn ang="0">
                    <a:pos x="T2" y="T3"/>
                  </a:cxn>
                  <a:cxn ang="0">
                    <a:pos x="T4" y="T5"/>
                  </a:cxn>
                  <a:cxn ang="0">
                    <a:pos x="T6" y="T7"/>
                  </a:cxn>
                  <a:cxn ang="0">
                    <a:pos x="T8" y="T9"/>
                  </a:cxn>
                  <a:cxn ang="0">
                    <a:pos x="T10" y="T11"/>
                  </a:cxn>
                </a:cxnLst>
                <a:rect l="0" t="0" r="r" b="b"/>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rgbClr val="DE0000">
                      <a:gamma/>
                      <a:tint val="48627"/>
                      <a:invGamma/>
                    </a:srgbClr>
                  </a:gs>
                  <a:gs pos="100000">
                    <a:srgbClr val="DE0000">
                      <a:alpha val="0"/>
                    </a:srgbClr>
                  </a:gs>
                </a:gsLst>
                <a:lin ang="2700000" scaled="1"/>
              </a:gra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ar-EG"/>
              </a:p>
            </p:txBody>
          </p:sp>
        </p:grpSp>
        <p:sp>
          <p:nvSpPr>
            <p:cNvPr id="6176" name="Rectangle 32"/>
            <p:cNvSpPr>
              <a:spLocks noChangeArrowheads="1"/>
            </p:cNvSpPr>
            <p:nvPr/>
          </p:nvSpPr>
          <p:spPr bwMode="auto">
            <a:xfrm>
              <a:off x="628" y="912"/>
              <a:ext cx="4470" cy="902"/>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ar-SA" sz="4400" b="1" dirty="0">
                  <a:solidFill>
                    <a:srgbClr val="FFFFFF"/>
                  </a:solidFill>
                  <a:cs typeface="AdvertisingBold" pitchFamily="2" charset="-78"/>
                </a:rPr>
                <a:t>أهلاً ومرحبًا بكم في البرنامج التدريبي</a:t>
              </a:r>
              <a:endParaRPr lang="en-US" sz="4400" b="1" dirty="0">
                <a:solidFill>
                  <a:srgbClr val="FFFFFF"/>
                </a:solidFill>
                <a:cs typeface="AdvertisingBold" pitchFamily="2" charset="-78"/>
              </a:endParaRPr>
            </a:p>
          </p:txBody>
        </p:sp>
      </p:grpSp>
      <p:grpSp>
        <p:nvGrpSpPr>
          <p:cNvPr id="6177" name="Group 33"/>
          <p:cNvGrpSpPr>
            <a:grpSpLocks/>
          </p:cNvGrpSpPr>
          <p:nvPr/>
        </p:nvGrpSpPr>
        <p:grpSpPr bwMode="auto">
          <a:xfrm>
            <a:off x="2057400" y="3186113"/>
            <a:ext cx="5181600" cy="2376487"/>
            <a:chOff x="1075" y="2439"/>
            <a:chExt cx="3640" cy="810"/>
          </a:xfrm>
        </p:grpSpPr>
        <p:sp>
          <p:nvSpPr>
            <p:cNvPr id="6178" name="AutoShape 34"/>
            <p:cNvSpPr>
              <a:spLocks noChangeArrowheads="1"/>
            </p:cNvSpPr>
            <p:nvPr/>
          </p:nvSpPr>
          <p:spPr bwMode="gray">
            <a:xfrm>
              <a:off x="1075" y="2439"/>
              <a:ext cx="3640" cy="810"/>
            </a:xfrm>
            <a:prstGeom prst="roundRect">
              <a:avLst>
                <a:gd name="adj" fmla="val 10889"/>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endParaRPr lang="ar-EG"/>
            </a:p>
          </p:txBody>
        </p:sp>
        <p:sp>
          <p:nvSpPr>
            <p:cNvPr id="6179" name="Rectangle 35"/>
            <p:cNvSpPr>
              <a:spLocks noChangeArrowheads="1"/>
            </p:cNvSpPr>
            <p:nvPr/>
          </p:nvSpPr>
          <p:spPr bwMode="auto">
            <a:xfrm>
              <a:off x="1099" y="2735"/>
              <a:ext cx="3592" cy="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rtl="1"/>
              <a:r>
                <a:rPr lang="ar-EG" sz="4400" dirty="0" smtClean="0">
                  <a:solidFill>
                    <a:srgbClr val="CC0000"/>
                  </a:solidFill>
                  <a:cs typeface="AdvertisingBold" pitchFamily="2" charset="-78"/>
                </a:rPr>
                <a:t>التربية الإسلامية</a:t>
              </a:r>
              <a:endParaRPr lang="en-US" sz="4400" dirty="0">
                <a:solidFill>
                  <a:srgbClr val="CC0000"/>
                </a:solidFill>
                <a:cs typeface="AdvertisingBold" pitchFamily="2" charset="-78"/>
              </a:endParaRPr>
            </a:p>
          </p:txBody>
        </p:sp>
      </p:grpSp>
    </p:spTree>
    <p:extLst>
      <p:ext uri="{BB962C8B-B14F-4D97-AF65-F5344CB8AC3E}">
        <p14:creationId xmlns:p14="http://schemas.microsoft.com/office/powerpoint/2010/main" val="3554549994"/>
      </p:ext>
    </p:extLst>
  </p:cSld>
  <p:clrMapOvr>
    <a:masterClrMapping/>
  </p:clrMapOvr>
  <p:transition advTm="2000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6188"/>
                                        </p:tgtEl>
                                        <p:attrNameLst>
                                          <p:attrName>style.visibility</p:attrName>
                                        </p:attrNameLst>
                                      </p:cBhvr>
                                      <p:to>
                                        <p:strVal val="visible"/>
                                      </p:to>
                                    </p:set>
                                    <p:animEffect transition="in" filter="dissolve">
                                      <p:cBhvr>
                                        <p:cTn id="7" dur="1000"/>
                                        <p:tgtEl>
                                          <p:spTgt spid="6188"/>
                                        </p:tgtEl>
                                      </p:cBhvr>
                                    </p:animEffect>
                                  </p:childTnLst>
                                </p:cTn>
                              </p:par>
                            </p:childTnLst>
                          </p:cTn>
                        </p:par>
                        <p:par>
                          <p:cTn id="8" fill="hold" nodeType="afterGroup">
                            <p:stCondLst>
                              <p:cond delay="1000"/>
                            </p:stCondLst>
                            <p:childTnLst>
                              <p:par>
                                <p:cTn id="9" presetID="3" presetClass="entr" presetSubtype="10" fill="hold" nodeType="afterEffect">
                                  <p:stCondLst>
                                    <p:cond delay="0"/>
                                  </p:stCondLst>
                                  <p:childTnLst>
                                    <p:set>
                                      <p:cBhvr>
                                        <p:cTn id="10" dur="1" fill="hold">
                                          <p:stCondLst>
                                            <p:cond delay="0"/>
                                          </p:stCondLst>
                                        </p:cTn>
                                        <p:tgtEl>
                                          <p:spTgt spid="6177"/>
                                        </p:tgtEl>
                                        <p:attrNameLst>
                                          <p:attrName>style.visibility</p:attrName>
                                        </p:attrNameLst>
                                      </p:cBhvr>
                                      <p:to>
                                        <p:strVal val="visible"/>
                                      </p:to>
                                    </p:set>
                                    <p:animEffect transition="in" filter="blinds(horizontal)">
                                      <p:cBhvr>
                                        <p:cTn id="11" dur="1000"/>
                                        <p:tgtEl>
                                          <p:spTgt spid="61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AutoShape 2"/>
          <p:cNvSpPr>
            <a:spLocks noChangeArrowheads="1"/>
          </p:cNvSpPr>
          <p:nvPr/>
        </p:nvSpPr>
        <p:spPr bwMode="gray">
          <a:xfrm>
            <a:off x="471488" y="1038225"/>
            <a:ext cx="8077200" cy="5514975"/>
          </a:xfrm>
          <a:prstGeom prst="roundRect">
            <a:avLst>
              <a:gd name="adj" fmla="val 9616"/>
            </a:avLst>
          </a:prstGeom>
          <a:gradFill rotWithShape="1">
            <a:gsLst>
              <a:gs pos="0">
                <a:srgbClr val="F5F5F5"/>
              </a:gs>
              <a:gs pos="100000">
                <a:srgbClr val="DDDDDD"/>
              </a:gs>
            </a:gsLst>
            <a:lin ang="5400000" scaled="1"/>
          </a:gradFill>
          <a:ln w="28575">
            <a:solidFill>
              <a:srgbClr val="003399"/>
            </a:solidFill>
            <a:round/>
            <a:headEnd/>
            <a:tailEnd/>
          </a:ln>
          <a:effectLst>
            <a:outerShdw dist="35921" dir="2700000" algn="ctr" rotWithShape="0">
              <a:srgbClr val="000000"/>
            </a:outerShdw>
          </a:effectLst>
        </p:spPr>
        <p:txBody>
          <a:bodyPr wrap="none" anchor="ctr"/>
          <a:lstStyle/>
          <a:p>
            <a:endParaRPr lang="ar-EG"/>
          </a:p>
        </p:txBody>
      </p:sp>
      <p:grpSp>
        <p:nvGrpSpPr>
          <p:cNvPr id="14339" name="Group 3"/>
          <p:cNvGrpSpPr>
            <a:grpSpLocks/>
          </p:cNvGrpSpPr>
          <p:nvPr/>
        </p:nvGrpSpPr>
        <p:grpSpPr bwMode="auto">
          <a:xfrm>
            <a:off x="3062288" y="228600"/>
            <a:ext cx="2971800" cy="685800"/>
            <a:chOff x="1344" y="240"/>
            <a:chExt cx="3072" cy="483"/>
          </a:xfrm>
        </p:grpSpPr>
        <p:sp>
          <p:nvSpPr>
            <p:cNvPr id="5131" name="AutoShape 4"/>
            <p:cNvSpPr>
              <a:spLocks noChangeArrowheads="1"/>
            </p:cNvSpPr>
            <p:nvPr/>
          </p:nvSpPr>
          <p:spPr bwMode="gray">
            <a:xfrm>
              <a:off x="1344" y="240"/>
              <a:ext cx="3072" cy="483"/>
            </a:xfrm>
            <a:prstGeom prst="roundRect">
              <a:avLst>
                <a:gd name="adj" fmla="val 20903"/>
              </a:avLst>
            </a:prstGeom>
            <a:gradFill rotWithShape="1">
              <a:gsLst>
                <a:gs pos="0">
                  <a:srgbClr val="0066CC"/>
                </a:gs>
                <a:gs pos="100000">
                  <a:srgbClr val="004488"/>
                </a:gs>
              </a:gsLst>
              <a:lin ang="5400000" scaled="1"/>
            </a:gradFill>
            <a:ln w="19050">
              <a:solidFill>
                <a:srgbClr val="003399"/>
              </a:solidFill>
              <a:round/>
              <a:headEnd/>
              <a:tailEnd/>
            </a:ln>
            <a:effectLst>
              <a:outerShdw dist="25400" dir="5400000" algn="ctr" rotWithShape="0">
                <a:srgbClr val="000000">
                  <a:alpha val="50000"/>
                </a:srgbClr>
              </a:outerShdw>
            </a:effectLst>
          </p:spPr>
          <p:txBody>
            <a:bodyPr wrap="none" anchor="ctr"/>
            <a:lstStyle/>
            <a:p>
              <a:endParaRPr lang="ar-EG"/>
            </a:p>
          </p:txBody>
        </p:sp>
        <p:sp>
          <p:nvSpPr>
            <p:cNvPr id="14341" name="Rectangle 5"/>
            <p:cNvSpPr>
              <a:spLocks noChangeArrowheads="1"/>
            </p:cNvSpPr>
            <p:nvPr/>
          </p:nvSpPr>
          <p:spPr bwMode="auto">
            <a:xfrm>
              <a:off x="1383" y="305"/>
              <a:ext cx="2985" cy="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defRPr/>
              </a:pPr>
              <a:r>
                <a:rPr lang="ar-SA" sz="2800" dirty="0">
                  <a:solidFill>
                    <a:schemeClr val="bg1"/>
                  </a:solidFill>
                  <a:effectLst>
                    <a:outerShdw blurRad="38100" dist="38100" dir="2700000" algn="tl">
                      <a:srgbClr val="C0C0C0"/>
                    </a:outerShdw>
                  </a:effectLst>
                  <a:cs typeface="Al-Mothnna" pitchFamily="2" charset="-78"/>
                </a:rPr>
                <a:t>يصحبكم خلال</a:t>
              </a:r>
              <a:r>
                <a:rPr lang="ar-EG" sz="2800" dirty="0">
                  <a:solidFill>
                    <a:schemeClr val="bg1"/>
                  </a:solidFill>
                  <a:effectLst>
                    <a:outerShdw blurRad="38100" dist="38100" dir="2700000" algn="tl">
                      <a:srgbClr val="C0C0C0"/>
                    </a:outerShdw>
                  </a:effectLst>
                  <a:cs typeface="Al-Mothnna" pitchFamily="2" charset="-78"/>
                </a:rPr>
                <a:t>ه</a:t>
              </a:r>
              <a:endParaRPr lang="en-US" sz="2800" dirty="0">
                <a:solidFill>
                  <a:schemeClr val="bg1"/>
                </a:solidFill>
                <a:effectLst>
                  <a:outerShdw blurRad="38100" dist="38100" dir="2700000" algn="tl">
                    <a:srgbClr val="C0C0C0"/>
                  </a:outerShdw>
                </a:effectLst>
                <a:cs typeface="Al-Mothnna" pitchFamily="2" charset="-78"/>
              </a:endParaRPr>
            </a:p>
          </p:txBody>
        </p:sp>
      </p:grpSp>
      <p:sp>
        <p:nvSpPr>
          <p:cNvPr id="14342" name="Rectangle 6"/>
          <p:cNvSpPr>
            <a:spLocks noChangeArrowheads="1"/>
          </p:cNvSpPr>
          <p:nvPr/>
        </p:nvSpPr>
        <p:spPr bwMode="auto">
          <a:xfrm>
            <a:off x="731838" y="2209800"/>
            <a:ext cx="7543800"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rtl="1">
              <a:buFont typeface="Wingdings" pitchFamily="2" charset="2"/>
              <a:buChar char="q"/>
              <a:defRPr/>
            </a:pPr>
            <a:endParaRPr lang="en-US" sz="2200" dirty="0">
              <a:solidFill>
                <a:srgbClr val="003366"/>
              </a:solidFill>
              <a:effectLst>
                <a:outerShdw blurRad="38100" dist="38100" dir="2700000" algn="tl">
                  <a:srgbClr val="C0C0C0"/>
                </a:outerShdw>
              </a:effectLst>
              <a:cs typeface="AdvertisingBold" pitchFamily="2" charset="-78"/>
            </a:endParaRPr>
          </a:p>
        </p:txBody>
      </p:sp>
      <p:grpSp>
        <p:nvGrpSpPr>
          <p:cNvPr id="2" name="Group 1"/>
          <p:cNvGrpSpPr/>
          <p:nvPr/>
        </p:nvGrpSpPr>
        <p:grpSpPr>
          <a:xfrm>
            <a:off x="4205288" y="1219200"/>
            <a:ext cx="3962400" cy="685800"/>
            <a:chOff x="4205288" y="1219200"/>
            <a:chExt cx="3962400" cy="685800"/>
          </a:xfrm>
        </p:grpSpPr>
        <p:sp>
          <p:nvSpPr>
            <p:cNvPr id="5129" name="Rectangle 8"/>
            <p:cNvSpPr>
              <a:spLocks noChangeArrowheads="1"/>
            </p:cNvSpPr>
            <p:nvPr/>
          </p:nvSpPr>
          <p:spPr bwMode="auto">
            <a:xfrm>
              <a:off x="4205288" y="1219200"/>
              <a:ext cx="3962400" cy="685800"/>
            </a:xfrm>
            <a:prstGeom prst="rect">
              <a:avLst/>
            </a:prstGeom>
            <a:solidFill>
              <a:srgbClr val="0066CC">
                <a:alpha val="38823"/>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ar-EG" sz="3200" dirty="0" smtClean="0"/>
                <a:t>السيرة الذاتية للمدرب</a:t>
              </a:r>
              <a:endParaRPr lang="ar-EG" sz="3200" dirty="0"/>
            </a:p>
          </p:txBody>
        </p:sp>
        <p:sp>
          <p:nvSpPr>
            <p:cNvPr id="14345" name="Rectangle 9"/>
            <p:cNvSpPr>
              <a:spLocks noChangeArrowheads="1"/>
            </p:cNvSpPr>
            <p:nvPr/>
          </p:nvSpPr>
          <p:spPr bwMode="auto">
            <a:xfrm>
              <a:off x="4264428" y="1371600"/>
              <a:ext cx="390326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rtl="1">
                <a:lnSpc>
                  <a:spcPct val="80000"/>
                </a:lnSpc>
                <a:spcBef>
                  <a:spcPct val="50000"/>
                </a:spcBef>
                <a:defRPr/>
              </a:pPr>
              <a:endParaRPr lang="ar-EG" sz="2800" dirty="0">
                <a:solidFill>
                  <a:srgbClr val="003399"/>
                </a:solidFill>
                <a:effectLst>
                  <a:outerShdw blurRad="38100" dist="38100" dir="2700000" algn="tl">
                    <a:srgbClr val="C0C0C0"/>
                  </a:outerShdw>
                </a:effectLst>
                <a:cs typeface="AdvertisingBold" pitchFamily="2" charset="-78"/>
              </a:endParaRPr>
            </a:p>
          </p:txBody>
        </p:sp>
      </p:grpSp>
    </p:spTree>
    <p:extLst>
      <p:ext uri="{BB962C8B-B14F-4D97-AF65-F5344CB8AC3E}">
        <p14:creationId xmlns:p14="http://schemas.microsoft.com/office/powerpoint/2010/main" val="1045935056"/>
      </p:ext>
    </p:extLst>
  </p:cSld>
  <p:clrMapOvr>
    <a:masterClrMapping/>
  </p:clrMapOvr>
  <p:transition advTm="2000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ntr" presetSubtype="16" fill="hold" nodeType="afterEffect">
                                  <p:stCondLst>
                                    <p:cond delay="0"/>
                                  </p:stCondLst>
                                  <p:childTnLst>
                                    <p:set>
                                      <p:cBhvr>
                                        <p:cTn id="6" dur="1" fill="hold">
                                          <p:stCondLst>
                                            <p:cond delay="0"/>
                                          </p:stCondLst>
                                        </p:cTn>
                                        <p:tgtEl>
                                          <p:spTgt spid="14339"/>
                                        </p:tgtEl>
                                        <p:attrNameLst>
                                          <p:attrName>style.visibility</p:attrName>
                                        </p:attrNameLst>
                                      </p:cBhvr>
                                      <p:to>
                                        <p:strVal val="visible"/>
                                      </p:to>
                                    </p:set>
                                    <p:animEffect transition="in" filter="diamond(in)">
                                      <p:cBhvr>
                                        <p:cTn id="7" dur="1000"/>
                                        <p:tgtEl>
                                          <p:spTgt spid="14339"/>
                                        </p:tgtEl>
                                      </p:cBhvr>
                                    </p:animEffect>
                                  </p:childTnLst>
                                </p:cTn>
                              </p:par>
                            </p:childTnLst>
                          </p:cTn>
                        </p:par>
                        <p:par>
                          <p:cTn id="8" fill="hold" nodeType="afterGroup">
                            <p:stCondLst>
                              <p:cond delay="1000"/>
                            </p:stCondLst>
                            <p:childTnLst>
                              <p:par>
                                <p:cTn id="9" presetID="5" presetClass="entr" presetSubtype="10" fill="hold" grpId="0" nodeType="afterEffect">
                                  <p:stCondLst>
                                    <p:cond delay="0"/>
                                  </p:stCondLst>
                                  <p:childTnLst>
                                    <p:set>
                                      <p:cBhvr>
                                        <p:cTn id="10" dur="1" fill="hold">
                                          <p:stCondLst>
                                            <p:cond delay="0"/>
                                          </p:stCondLst>
                                        </p:cTn>
                                        <p:tgtEl>
                                          <p:spTgt spid="14338"/>
                                        </p:tgtEl>
                                        <p:attrNameLst>
                                          <p:attrName>style.visibility</p:attrName>
                                        </p:attrNameLst>
                                      </p:cBhvr>
                                      <p:to>
                                        <p:strVal val="visible"/>
                                      </p:to>
                                    </p:set>
                                    <p:animEffect transition="in" filter="checkerboard(across)">
                                      <p:cBhvr>
                                        <p:cTn id="11" dur="1000"/>
                                        <p:tgtEl>
                                          <p:spTgt spid="14338"/>
                                        </p:tgtEl>
                                      </p:cBhvr>
                                    </p:animEffect>
                                  </p:childTnLst>
                                </p:cTn>
                              </p:par>
                            </p:childTnLst>
                          </p:cTn>
                        </p:par>
                        <p:par>
                          <p:cTn id="12" fill="hold" nodeType="afterGroup">
                            <p:stCondLst>
                              <p:cond delay="2000"/>
                            </p:stCondLst>
                            <p:childTnLst>
                              <p:par>
                                <p:cTn id="13" presetID="45" presetClass="entr" presetSubtype="0" fill="hold" grpId="0" nodeType="afterEffect" nodePh="1">
                                  <p:stCondLst>
                                    <p:cond delay="0"/>
                                  </p:stCondLst>
                                  <p:endCondLst>
                                    <p:cond evt="begin" delay="0">
                                      <p:tn val="13"/>
                                    </p:cond>
                                  </p:endCondLst>
                                  <p:iterate type="lt">
                                    <p:tmPct val="10000"/>
                                  </p:iterate>
                                  <p:childTnLst>
                                    <p:set>
                                      <p:cBhvr>
                                        <p:cTn id="14" dur="1" fill="hold">
                                          <p:stCondLst>
                                            <p:cond delay="0"/>
                                          </p:stCondLst>
                                        </p:cTn>
                                        <p:tgtEl>
                                          <p:spTgt spid="14342"/>
                                        </p:tgtEl>
                                        <p:attrNameLst>
                                          <p:attrName>style.visibility</p:attrName>
                                        </p:attrNameLst>
                                      </p:cBhvr>
                                      <p:to>
                                        <p:strVal val="visible"/>
                                      </p:to>
                                    </p:set>
                                    <p:animEffect transition="in" filter="fade">
                                      <p:cBhvr>
                                        <p:cTn id="15" dur="1000"/>
                                        <p:tgtEl>
                                          <p:spTgt spid="14342"/>
                                        </p:tgtEl>
                                      </p:cBhvr>
                                    </p:animEffect>
                                    <p:anim calcmode="lin" valueType="num">
                                      <p:cBhvr>
                                        <p:cTn id="16" dur="1000" fill="hold"/>
                                        <p:tgtEl>
                                          <p:spTgt spid="14342"/>
                                        </p:tgtEl>
                                        <p:attrNameLst>
                                          <p:attrName>ppt_w</p:attrName>
                                        </p:attrNameLst>
                                      </p:cBhvr>
                                      <p:tavLst>
                                        <p:tav tm="0" fmla="#ppt_w*sin(2.5*pi*$)">
                                          <p:val>
                                            <p:fltVal val="0"/>
                                          </p:val>
                                        </p:tav>
                                        <p:tav tm="100000">
                                          <p:val>
                                            <p:fltVal val="1"/>
                                          </p:val>
                                        </p:tav>
                                      </p:tavLst>
                                    </p:anim>
                                    <p:anim calcmode="lin" valueType="num">
                                      <p:cBhvr>
                                        <p:cTn id="17" dur="1000" fill="hold"/>
                                        <p:tgtEl>
                                          <p:spTgt spid="1434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animBg="1"/>
      <p:bldP spid="1434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6" name="Group 4"/>
          <p:cNvGrpSpPr>
            <a:grpSpLocks/>
          </p:cNvGrpSpPr>
          <p:nvPr/>
        </p:nvGrpSpPr>
        <p:grpSpPr bwMode="auto">
          <a:xfrm>
            <a:off x="4724400" y="1371600"/>
            <a:ext cx="3886200" cy="4456113"/>
            <a:chOff x="3072" y="714"/>
            <a:chExt cx="2448" cy="2807"/>
          </a:xfrm>
        </p:grpSpPr>
        <p:sp>
          <p:nvSpPr>
            <p:cNvPr id="8197" name="AutoShape 5"/>
            <p:cNvSpPr>
              <a:spLocks noChangeArrowheads="1"/>
            </p:cNvSpPr>
            <p:nvPr/>
          </p:nvSpPr>
          <p:spPr bwMode="gray">
            <a:xfrm flipH="1">
              <a:off x="3072" y="714"/>
              <a:ext cx="2448" cy="2807"/>
            </a:xfrm>
            <a:custGeom>
              <a:avLst/>
              <a:gdLst>
                <a:gd name="G0" fmla="+- 1914 0 0"/>
                <a:gd name="G1" fmla="+- 21600 0 1914"/>
                <a:gd name="G2" fmla="+- 21600 0 1914"/>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914" y="10800"/>
                  </a:moveTo>
                  <a:cubicBezTo>
                    <a:pt x="1914" y="15708"/>
                    <a:pt x="5892" y="19686"/>
                    <a:pt x="10800" y="19686"/>
                  </a:cubicBezTo>
                  <a:cubicBezTo>
                    <a:pt x="15708" y="19686"/>
                    <a:pt x="19686" y="15708"/>
                    <a:pt x="19686" y="10800"/>
                  </a:cubicBezTo>
                  <a:cubicBezTo>
                    <a:pt x="19686" y="5892"/>
                    <a:pt x="15708" y="1914"/>
                    <a:pt x="10800" y="1914"/>
                  </a:cubicBezTo>
                  <a:cubicBezTo>
                    <a:pt x="5892" y="1914"/>
                    <a:pt x="1914" y="5892"/>
                    <a:pt x="1914" y="10800"/>
                  </a:cubicBezTo>
                  <a:close/>
                </a:path>
              </a:pathLst>
            </a:custGeom>
            <a:gradFill rotWithShape="1">
              <a:gsLst>
                <a:gs pos="0">
                  <a:srgbClr val="FFFF99">
                    <a:gamma/>
                    <a:shade val="66667"/>
                    <a:invGamma/>
                    <a:alpha val="12000"/>
                  </a:srgbClr>
                </a:gs>
                <a:gs pos="50000">
                  <a:srgbClr val="FFFF99">
                    <a:alpha val="89999"/>
                  </a:srgbClr>
                </a:gs>
                <a:gs pos="100000">
                  <a:srgbClr val="FFFF99">
                    <a:gamma/>
                    <a:shade val="66667"/>
                    <a:invGamma/>
                    <a:alpha val="12000"/>
                  </a:srgbClr>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solidFill>
                  <a:prstClr val="black"/>
                </a:solidFill>
              </a:endParaRPr>
            </a:p>
          </p:txBody>
        </p:sp>
        <p:sp>
          <p:nvSpPr>
            <p:cNvPr id="8198" name="Oval 6"/>
            <p:cNvSpPr>
              <a:spLocks noChangeArrowheads="1"/>
            </p:cNvSpPr>
            <p:nvPr/>
          </p:nvSpPr>
          <p:spPr bwMode="gray">
            <a:xfrm flipH="1">
              <a:off x="3281" y="937"/>
              <a:ext cx="2045" cy="2343"/>
            </a:xfrm>
            <a:prstGeom prst="ellipse">
              <a:avLst/>
            </a:prstGeom>
            <a:gradFill rotWithShape="1">
              <a:gsLst>
                <a:gs pos="0">
                  <a:srgbClr val="0066CC"/>
                </a:gs>
                <a:gs pos="100000">
                  <a:srgbClr val="0066CC">
                    <a:gamma/>
                    <a:shade val="63529"/>
                    <a:invGamma/>
                  </a:srgbClr>
                </a:gs>
              </a:gsLst>
              <a:path path="shape">
                <a:fillToRect l="50000" t="50000" r="50000" b="50000"/>
              </a:path>
            </a:gradFill>
            <a:ln w="28575" algn="ctr">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solidFill>
                  <a:prstClr val="black"/>
                </a:solidFill>
              </a:endParaRPr>
            </a:p>
          </p:txBody>
        </p:sp>
        <p:sp>
          <p:nvSpPr>
            <p:cNvPr id="8199" name="Rectangle 7"/>
            <p:cNvSpPr>
              <a:spLocks noChangeArrowheads="1"/>
            </p:cNvSpPr>
            <p:nvPr/>
          </p:nvSpPr>
          <p:spPr bwMode="auto">
            <a:xfrm>
              <a:off x="3516" y="1265"/>
              <a:ext cx="1653" cy="1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ar-SA" sz="2800" dirty="0">
                  <a:solidFill>
                    <a:srgbClr val="FFFFCC"/>
                  </a:solidFill>
                  <a:effectLst>
                    <a:outerShdw blurRad="38100" dist="38100" dir="2700000" algn="tl">
                      <a:srgbClr val="C0C0C0"/>
                    </a:outerShdw>
                  </a:effectLst>
                  <a:latin typeface="Times New Roman" pitchFamily="18" charset="0"/>
                  <a:cs typeface="AdvertisingBold" pitchFamily="2" charset="-78"/>
                </a:rPr>
                <a:t>عوامل مساعدة على التفاعل الإيجابي </a:t>
              </a:r>
              <a:br>
                <a:rPr lang="ar-SA" sz="2800" dirty="0">
                  <a:solidFill>
                    <a:srgbClr val="FFFFCC"/>
                  </a:solidFill>
                  <a:effectLst>
                    <a:outerShdw blurRad="38100" dist="38100" dir="2700000" algn="tl">
                      <a:srgbClr val="C0C0C0"/>
                    </a:outerShdw>
                  </a:effectLst>
                  <a:latin typeface="Times New Roman" pitchFamily="18" charset="0"/>
                  <a:cs typeface="AdvertisingBold" pitchFamily="2" charset="-78"/>
                </a:rPr>
              </a:br>
              <a:r>
                <a:rPr lang="ar-EG" sz="2800" dirty="0" smtClean="0">
                  <a:solidFill>
                    <a:srgbClr val="FFFFCC"/>
                  </a:solidFill>
                  <a:effectLst>
                    <a:outerShdw blurRad="38100" dist="38100" dir="2700000" algn="tl">
                      <a:srgbClr val="C0C0C0"/>
                    </a:outerShdw>
                  </a:effectLst>
                  <a:latin typeface="Times New Roman" pitchFamily="18" charset="0"/>
                  <a:cs typeface="AdvertisingBold" pitchFamily="2" charset="-78"/>
                </a:rPr>
                <a:t>في </a:t>
              </a:r>
              <a:r>
                <a:rPr lang="ar-SA" sz="2800" dirty="0" smtClean="0">
                  <a:solidFill>
                    <a:srgbClr val="FFFFCC"/>
                  </a:solidFill>
                  <a:effectLst>
                    <a:outerShdw blurRad="38100" dist="38100" dir="2700000" algn="tl">
                      <a:srgbClr val="C0C0C0"/>
                    </a:outerShdw>
                  </a:effectLst>
                  <a:latin typeface="Times New Roman" pitchFamily="18" charset="0"/>
                  <a:cs typeface="AdvertisingBold" pitchFamily="2" charset="-78"/>
                </a:rPr>
                <a:t>أثناء </a:t>
              </a:r>
              <a:r>
                <a:rPr lang="ar-SA" sz="2800" dirty="0">
                  <a:solidFill>
                    <a:srgbClr val="FFFFCC"/>
                  </a:solidFill>
                  <a:effectLst>
                    <a:outerShdw blurRad="38100" dist="38100" dir="2700000" algn="tl">
                      <a:srgbClr val="C0C0C0"/>
                    </a:outerShdw>
                  </a:effectLst>
                  <a:latin typeface="Times New Roman" pitchFamily="18" charset="0"/>
                  <a:cs typeface="AdvertisingBold" pitchFamily="2" charset="-78"/>
                </a:rPr>
                <a:t>البرنامج التدريبي :</a:t>
              </a:r>
              <a:endParaRPr lang="en-US" sz="2800" dirty="0">
                <a:solidFill>
                  <a:srgbClr val="FFFFCC"/>
                </a:solidFill>
                <a:effectLst>
                  <a:outerShdw blurRad="38100" dist="38100" dir="2700000" algn="tl">
                    <a:srgbClr val="C0C0C0"/>
                  </a:outerShdw>
                </a:effectLst>
                <a:latin typeface="Times New Roman" pitchFamily="18" charset="0"/>
                <a:cs typeface="AdvertisingBold" pitchFamily="2" charset="-78"/>
              </a:endParaRPr>
            </a:p>
          </p:txBody>
        </p:sp>
      </p:grpSp>
      <p:grpSp>
        <p:nvGrpSpPr>
          <p:cNvPr id="8200" name="Group 8"/>
          <p:cNvGrpSpPr>
            <a:grpSpLocks/>
          </p:cNvGrpSpPr>
          <p:nvPr/>
        </p:nvGrpSpPr>
        <p:grpSpPr bwMode="auto">
          <a:xfrm>
            <a:off x="1219200" y="990600"/>
            <a:ext cx="4673600" cy="823913"/>
            <a:chOff x="767" y="1121"/>
            <a:chExt cx="2710" cy="350"/>
          </a:xfrm>
        </p:grpSpPr>
        <p:sp>
          <p:nvSpPr>
            <p:cNvPr id="8201" name="AutoShape 9"/>
            <p:cNvSpPr>
              <a:spLocks noChangeArrowheads="1"/>
            </p:cNvSpPr>
            <p:nvPr/>
          </p:nvSpPr>
          <p:spPr bwMode="gray">
            <a:xfrm flipH="1">
              <a:off x="767" y="1121"/>
              <a:ext cx="2710" cy="350"/>
            </a:xfrm>
            <a:prstGeom prst="roundRect">
              <a:avLst>
                <a:gd name="adj" fmla="val 50000"/>
              </a:avLst>
            </a:prstGeom>
            <a:gradFill rotWithShape="1">
              <a:gsLst>
                <a:gs pos="0">
                  <a:srgbClr val="FFFFCC"/>
                </a:gs>
                <a:gs pos="100000">
                  <a:srgbClr val="FFFFCC">
                    <a:gamma/>
                    <a:tint val="5882"/>
                    <a:invGamma/>
                  </a:srgbClr>
                </a:gs>
              </a:gsLst>
              <a:lin ang="0" scaled="1"/>
            </a:gradFill>
            <a:ln w="38100" algn="ctr">
              <a:solidFill>
                <a:srgbClr val="0066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en-US" b="1">
                <a:solidFill>
                  <a:srgbClr val="003366"/>
                </a:solidFill>
              </a:endParaRPr>
            </a:p>
          </p:txBody>
        </p:sp>
        <p:sp>
          <p:nvSpPr>
            <p:cNvPr id="8202" name="Rectangle 10"/>
            <p:cNvSpPr>
              <a:spLocks noChangeArrowheads="1"/>
            </p:cNvSpPr>
            <p:nvPr/>
          </p:nvSpPr>
          <p:spPr bwMode="auto">
            <a:xfrm>
              <a:off x="875" y="1173"/>
              <a:ext cx="2423" cy="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tabLst>
                  <a:tab pos="587375" algn="l"/>
                </a:tabLst>
              </a:pPr>
              <a:r>
                <a:rPr lang="ar-SA" sz="3200" dirty="0" smtClean="0">
                  <a:solidFill>
                    <a:srgbClr val="003366"/>
                  </a:solidFill>
                  <a:latin typeface="Times New Roman" pitchFamily="18" charset="0"/>
                  <a:cs typeface="Monotype Koufi" pitchFamily="2" charset="-78"/>
                </a:rPr>
                <a:t>رك</a:t>
              </a:r>
              <a:r>
                <a:rPr lang="ar-EG" sz="3200" dirty="0" smtClean="0">
                  <a:solidFill>
                    <a:srgbClr val="003366"/>
                  </a:solidFill>
                  <a:latin typeface="Times New Roman" pitchFamily="18" charset="0"/>
                  <a:cs typeface="Monotype Koufi" pitchFamily="2" charset="-78"/>
                </a:rPr>
                <a:t>ّز</a:t>
              </a:r>
              <a:r>
                <a:rPr lang="ar-SA" sz="3200" dirty="0" smtClean="0">
                  <a:solidFill>
                    <a:srgbClr val="003366"/>
                  </a:solidFill>
                  <a:latin typeface="Times New Roman" pitchFamily="18" charset="0"/>
                  <a:cs typeface="Monotype Koufi" pitchFamily="2" charset="-78"/>
                </a:rPr>
                <a:t>.</a:t>
              </a:r>
              <a:endParaRPr lang="en-US" sz="3200" dirty="0">
                <a:solidFill>
                  <a:srgbClr val="003366"/>
                </a:solidFill>
                <a:latin typeface="Times New Roman" pitchFamily="18" charset="0"/>
                <a:cs typeface="Monotype Koufi" pitchFamily="2" charset="-78"/>
              </a:endParaRPr>
            </a:p>
          </p:txBody>
        </p:sp>
      </p:grpSp>
      <p:grpSp>
        <p:nvGrpSpPr>
          <p:cNvPr id="8203" name="Group 11"/>
          <p:cNvGrpSpPr>
            <a:grpSpLocks/>
          </p:cNvGrpSpPr>
          <p:nvPr/>
        </p:nvGrpSpPr>
        <p:grpSpPr bwMode="auto">
          <a:xfrm>
            <a:off x="762000" y="2057400"/>
            <a:ext cx="4676775" cy="822325"/>
            <a:chOff x="530" y="1584"/>
            <a:chExt cx="2711" cy="349"/>
          </a:xfrm>
        </p:grpSpPr>
        <p:sp>
          <p:nvSpPr>
            <p:cNvPr id="8204" name="AutoShape 12"/>
            <p:cNvSpPr>
              <a:spLocks noChangeArrowheads="1"/>
            </p:cNvSpPr>
            <p:nvPr/>
          </p:nvSpPr>
          <p:spPr bwMode="gray">
            <a:xfrm flipH="1">
              <a:off x="530" y="1584"/>
              <a:ext cx="2711" cy="349"/>
            </a:xfrm>
            <a:prstGeom prst="roundRect">
              <a:avLst>
                <a:gd name="adj" fmla="val 50000"/>
              </a:avLst>
            </a:prstGeom>
            <a:gradFill rotWithShape="1">
              <a:gsLst>
                <a:gs pos="0">
                  <a:srgbClr val="0066CC"/>
                </a:gs>
                <a:gs pos="100000">
                  <a:srgbClr val="0066CC">
                    <a:gamma/>
                    <a:tint val="5882"/>
                    <a:invGamma/>
                  </a:srgbClr>
                </a:gs>
              </a:gsLst>
              <a:lin ang="0" scaled="1"/>
            </a:gradFill>
            <a:ln w="38100" algn="ctr">
              <a:solidFill>
                <a:srgbClr val="FFFF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en-US" b="1">
                <a:solidFill>
                  <a:srgbClr val="000066"/>
                </a:solidFill>
              </a:endParaRPr>
            </a:p>
          </p:txBody>
        </p:sp>
        <p:sp>
          <p:nvSpPr>
            <p:cNvPr id="8205" name="Rectangle 13"/>
            <p:cNvSpPr>
              <a:spLocks noChangeArrowheads="1"/>
            </p:cNvSpPr>
            <p:nvPr/>
          </p:nvSpPr>
          <p:spPr bwMode="auto">
            <a:xfrm>
              <a:off x="657" y="1667"/>
              <a:ext cx="2469" cy="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tabLst>
                  <a:tab pos="587375" algn="l"/>
                </a:tabLst>
              </a:pPr>
              <a:r>
                <a:rPr lang="ar-SA" sz="2800" dirty="0">
                  <a:solidFill>
                    <a:srgbClr val="000066"/>
                  </a:solidFill>
                  <a:latin typeface="Times New Roman" pitchFamily="18" charset="0"/>
                  <a:cs typeface="Monotype Koufi" pitchFamily="2" charset="-78"/>
                </a:rPr>
                <a:t>شارك و تفاعل </a:t>
              </a:r>
              <a:r>
                <a:rPr lang="ar-SA" sz="2800" dirty="0" smtClean="0">
                  <a:solidFill>
                    <a:srgbClr val="000066"/>
                  </a:solidFill>
                  <a:latin typeface="Times New Roman" pitchFamily="18" charset="0"/>
                  <a:cs typeface="Monotype Koufi" pitchFamily="2" charset="-78"/>
                </a:rPr>
                <a:t>إيجابي</a:t>
              </a:r>
              <a:r>
                <a:rPr lang="ar-EG" sz="2800" dirty="0" smtClean="0">
                  <a:solidFill>
                    <a:srgbClr val="000066"/>
                  </a:solidFill>
                  <a:latin typeface="Times New Roman" pitchFamily="18" charset="0"/>
                  <a:cs typeface="Monotype Koufi" pitchFamily="2" charset="-78"/>
                </a:rPr>
                <a:t>ً</a:t>
              </a:r>
              <a:r>
                <a:rPr lang="ar-SA" sz="2800" dirty="0" smtClean="0">
                  <a:solidFill>
                    <a:srgbClr val="000066"/>
                  </a:solidFill>
                  <a:latin typeface="Times New Roman" pitchFamily="18" charset="0"/>
                  <a:cs typeface="Monotype Koufi" pitchFamily="2" charset="-78"/>
                </a:rPr>
                <a:t>ا.</a:t>
              </a:r>
              <a:endParaRPr lang="en-US" sz="2800" dirty="0">
                <a:solidFill>
                  <a:srgbClr val="000066"/>
                </a:solidFill>
                <a:latin typeface="Times New Roman" pitchFamily="18" charset="0"/>
                <a:cs typeface="Monotype Koufi" pitchFamily="2" charset="-78"/>
              </a:endParaRPr>
            </a:p>
          </p:txBody>
        </p:sp>
      </p:grpSp>
      <p:grpSp>
        <p:nvGrpSpPr>
          <p:cNvPr id="8206" name="Group 14"/>
          <p:cNvGrpSpPr>
            <a:grpSpLocks/>
          </p:cNvGrpSpPr>
          <p:nvPr/>
        </p:nvGrpSpPr>
        <p:grpSpPr bwMode="auto">
          <a:xfrm>
            <a:off x="1219200" y="5334000"/>
            <a:ext cx="4673600" cy="823913"/>
            <a:chOff x="767" y="2971"/>
            <a:chExt cx="2710" cy="350"/>
          </a:xfrm>
        </p:grpSpPr>
        <p:sp>
          <p:nvSpPr>
            <p:cNvPr id="8207" name="AutoShape 15"/>
            <p:cNvSpPr>
              <a:spLocks noChangeArrowheads="1"/>
            </p:cNvSpPr>
            <p:nvPr/>
          </p:nvSpPr>
          <p:spPr bwMode="gray">
            <a:xfrm flipH="1">
              <a:off x="767" y="2971"/>
              <a:ext cx="2710" cy="350"/>
            </a:xfrm>
            <a:prstGeom prst="roundRect">
              <a:avLst>
                <a:gd name="adj" fmla="val 50000"/>
              </a:avLst>
            </a:prstGeom>
            <a:gradFill rotWithShape="1">
              <a:gsLst>
                <a:gs pos="0">
                  <a:srgbClr val="FFFFCC"/>
                </a:gs>
                <a:gs pos="100000">
                  <a:srgbClr val="FFFFCC">
                    <a:gamma/>
                    <a:tint val="5882"/>
                    <a:invGamma/>
                  </a:srgbClr>
                </a:gs>
              </a:gsLst>
              <a:lin ang="0" scaled="1"/>
            </a:gradFill>
            <a:ln w="38100" algn="ctr">
              <a:solidFill>
                <a:srgbClr val="0066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en-US" b="1">
                <a:solidFill>
                  <a:srgbClr val="003366"/>
                </a:solidFill>
              </a:endParaRPr>
            </a:p>
          </p:txBody>
        </p:sp>
        <p:sp>
          <p:nvSpPr>
            <p:cNvPr id="8208" name="Rectangle 16"/>
            <p:cNvSpPr>
              <a:spLocks noChangeArrowheads="1"/>
            </p:cNvSpPr>
            <p:nvPr/>
          </p:nvSpPr>
          <p:spPr bwMode="auto">
            <a:xfrm>
              <a:off x="784" y="3028"/>
              <a:ext cx="2604" cy="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tabLst>
                  <a:tab pos="587375" algn="l"/>
                </a:tabLst>
              </a:pPr>
              <a:r>
                <a:rPr lang="ar-SA" sz="2800" dirty="0" smtClean="0">
                  <a:solidFill>
                    <a:srgbClr val="003366"/>
                  </a:solidFill>
                  <a:latin typeface="Times New Roman" pitchFamily="18" charset="0"/>
                  <a:cs typeface="Monotype Koufi" pitchFamily="2" charset="-78"/>
                </a:rPr>
                <a:t>استعن </a:t>
              </a:r>
              <a:r>
                <a:rPr lang="ar-SA" sz="2800" dirty="0">
                  <a:solidFill>
                    <a:srgbClr val="003366"/>
                  </a:solidFill>
                  <a:latin typeface="Times New Roman" pitchFamily="18" charset="0"/>
                  <a:cs typeface="Monotype Koufi" pitchFamily="2" charset="-78"/>
                </a:rPr>
                <a:t>بالله </a:t>
              </a:r>
              <a:r>
                <a:rPr lang="ar-SA" sz="2800" dirty="0" smtClean="0">
                  <a:solidFill>
                    <a:srgbClr val="003366"/>
                  </a:solidFill>
                  <a:latin typeface="Times New Roman" pitchFamily="18" charset="0"/>
                  <a:cs typeface="Monotype Koufi" pitchFamily="2" charset="-78"/>
                </a:rPr>
                <a:t>..</a:t>
              </a:r>
              <a:r>
                <a:rPr lang="ar-EG" sz="2800" dirty="0" smtClean="0">
                  <a:solidFill>
                    <a:srgbClr val="003366"/>
                  </a:solidFill>
                  <a:latin typeface="Times New Roman" pitchFamily="18" charset="0"/>
                  <a:cs typeface="Monotype Koufi" pitchFamily="2" charset="-78"/>
                </a:rPr>
                <a:t>وطبّق ما تعلمته.</a:t>
              </a:r>
              <a:endParaRPr lang="en-US" sz="2800" dirty="0">
                <a:solidFill>
                  <a:srgbClr val="003366"/>
                </a:solidFill>
                <a:latin typeface="Times New Roman" pitchFamily="18" charset="0"/>
                <a:cs typeface="Monotype Koufi" pitchFamily="2" charset="-78"/>
              </a:endParaRPr>
            </a:p>
          </p:txBody>
        </p:sp>
      </p:grpSp>
      <p:grpSp>
        <p:nvGrpSpPr>
          <p:cNvPr id="8209" name="Group 17"/>
          <p:cNvGrpSpPr>
            <a:grpSpLocks/>
          </p:cNvGrpSpPr>
          <p:nvPr/>
        </p:nvGrpSpPr>
        <p:grpSpPr bwMode="auto">
          <a:xfrm>
            <a:off x="762000" y="4267200"/>
            <a:ext cx="4676775" cy="852488"/>
            <a:chOff x="530" y="2508"/>
            <a:chExt cx="2711" cy="362"/>
          </a:xfrm>
        </p:grpSpPr>
        <p:sp>
          <p:nvSpPr>
            <p:cNvPr id="8210" name="AutoShape 18"/>
            <p:cNvSpPr>
              <a:spLocks noChangeArrowheads="1"/>
            </p:cNvSpPr>
            <p:nvPr/>
          </p:nvSpPr>
          <p:spPr bwMode="gray">
            <a:xfrm flipH="1">
              <a:off x="530" y="2508"/>
              <a:ext cx="2711" cy="350"/>
            </a:xfrm>
            <a:prstGeom prst="roundRect">
              <a:avLst>
                <a:gd name="adj" fmla="val 50000"/>
              </a:avLst>
            </a:prstGeom>
            <a:gradFill rotWithShape="1">
              <a:gsLst>
                <a:gs pos="0">
                  <a:srgbClr val="0066CC"/>
                </a:gs>
                <a:gs pos="100000">
                  <a:srgbClr val="0066CC">
                    <a:gamma/>
                    <a:tint val="5882"/>
                    <a:invGamma/>
                  </a:srgbClr>
                </a:gs>
              </a:gsLst>
              <a:lin ang="0" scaled="1"/>
            </a:gradFill>
            <a:ln w="38100" algn="ctr">
              <a:solidFill>
                <a:srgbClr val="FFFF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en-US" b="1">
                <a:solidFill>
                  <a:srgbClr val="000066"/>
                </a:solidFill>
              </a:endParaRPr>
            </a:p>
          </p:txBody>
        </p:sp>
        <p:sp>
          <p:nvSpPr>
            <p:cNvPr id="8211" name="Rectangle 19"/>
            <p:cNvSpPr>
              <a:spLocks noChangeArrowheads="1"/>
            </p:cNvSpPr>
            <p:nvPr/>
          </p:nvSpPr>
          <p:spPr bwMode="auto">
            <a:xfrm>
              <a:off x="685" y="2520"/>
              <a:ext cx="2421" cy="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tabLst>
                  <a:tab pos="587375" algn="l"/>
                </a:tabLst>
              </a:pPr>
              <a:r>
                <a:rPr lang="ar-SA" sz="2400" dirty="0">
                  <a:solidFill>
                    <a:srgbClr val="000066"/>
                  </a:solidFill>
                  <a:latin typeface="Times New Roman" pitchFamily="18" charset="0"/>
                  <a:cs typeface="Monotype Koufi" pitchFamily="2" charset="-78"/>
                </a:rPr>
                <a:t>استفد من الفراغات في كتابة التعليقات  والاستفسارات </a:t>
              </a:r>
              <a:r>
                <a:rPr lang="ar-SA" sz="2400" dirty="0" smtClean="0">
                  <a:solidFill>
                    <a:srgbClr val="000066"/>
                  </a:solidFill>
                  <a:latin typeface="Times New Roman" pitchFamily="18" charset="0"/>
                  <a:cs typeface="Monotype Koufi" pitchFamily="2" charset="-78"/>
                </a:rPr>
                <a:t>والأسئلة.</a:t>
              </a:r>
              <a:endParaRPr lang="ar-EG" sz="2400" dirty="0">
                <a:solidFill>
                  <a:srgbClr val="000066"/>
                </a:solidFill>
                <a:latin typeface="Times New Roman" pitchFamily="18" charset="0"/>
                <a:cs typeface="Monotype Koufi" pitchFamily="2" charset="-78"/>
              </a:endParaRPr>
            </a:p>
          </p:txBody>
        </p:sp>
      </p:grpSp>
      <p:grpSp>
        <p:nvGrpSpPr>
          <p:cNvPr id="8212" name="Group 20"/>
          <p:cNvGrpSpPr>
            <a:grpSpLocks/>
          </p:cNvGrpSpPr>
          <p:nvPr/>
        </p:nvGrpSpPr>
        <p:grpSpPr bwMode="auto">
          <a:xfrm>
            <a:off x="457200" y="3200400"/>
            <a:ext cx="4673600" cy="825500"/>
            <a:chOff x="340" y="2046"/>
            <a:chExt cx="2710" cy="350"/>
          </a:xfrm>
        </p:grpSpPr>
        <p:sp>
          <p:nvSpPr>
            <p:cNvPr id="8213" name="AutoShape 21"/>
            <p:cNvSpPr>
              <a:spLocks noChangeArrowheads="1"/>
            </p:cNvSpPr>
            <p:nvPr/>
          </p:nvSpPr>
          <p:spPr bwMode="gray">
            <a:xfrm flipH="1">
              <a:off x="340" y="2046"/>
              <a:ext cx="2710" cy="350"/>
            </a:xfrm>
            <a:prstGeom prst="roundRect">
              <a:avLst>
                <a:gd name="adj" fmla="val 50000"/>
              </a:avLst>
            </a:prstGeom>
            <a:gradFill rotWithShape="1">
              <a:gsLst>
                <a:gs pos="0">
                  <a:srgbClr val="FFFFCC"/>
                </a:gs>
                <a:gs pos="100000">
                  <a:srgbClr val="FFFFCC">
                    <a:gamma/>
                    <a:tint val="5882"/>
                    <a:invGamma/>
                  </a:srgbClr>
                </a:gs>
              </a:gsLst>
              <a:lin ang="0" scaled="1"/>
            </a:gradFill>
            <a:ln w="38100" algn="ctr">
              <a:solidFill>
                <a:srgbClr val="0066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en-US" b="1">
                <a:solidFill>
                  <a:srgbClr val="003366"/>
                </a:solidFill>
              </a:endParaRPr>
            </a:p>
          </p:txBody>
        </p:sp>
        <p:sp>
          <p:nvSpPr>
            <p:cNvPr id="8214" name="Rectangle 22"/>
            <p:cNvSpPr>
              <a:spLocks noChangeArrowheads="1"/>
            </p:cNvSpPr>
            <p:nvPr/>
          </p:nvSpPr>
          <p:spPr bwMode="auto">
            <a:xfrm>
              <a:off x="431" y="2133"/>
              <a:ext cx="2540" cy="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tabLst>
                  <a:tab pos="587375" algn="l"/>
                </a:tabLst>
              </a:pPr>
              <a:r>
                <a:rPr lang="ar-EG" sz="2800" dirty="0">
                  <a:solidFill>
                    <a:srgbClr val="003366"/>
                  </a:solidFill>
                  <a:latin typeface="Times New Roman" pitchFamily="18" charset="0"/>
                  <a:cs typeface="Monotype Koufi" pitchFamily="2" charset="-78"/>
                </a:rPr>
                <a:t>ا</a:t>
              </a:r>
              <a:r>
                <a:rPr lang="ar-SA" sz="2800" dirty="0" smtClean="0">
                  <a:solidFill>
                    <a:srgbClr val="003366"/>
                  </a:solidFill>
                  <a:latin typeface="Times New Roman" pitchFamily="18" charset="0"/>
                  <a:cs typeface="Monotype Koufi" pitchFamily="2" charset="-78"/>
                </a:rPr>
                <a:t>خرج </a:t>
              </a:r>
              <a:r>
                <a:rPr lang="ar-SA" sz="2800" dirty="0">
                  <a:solidFill>
                    <a:srgbClr val="003366"/>
                  </a:solidFill>
                  <a:latin typeface="Times New Roman" pitchFamily="18" charset="0"/>
                  <a:cs typeface="Monotype Koufi" pitchFamily="2" charset="-78"/>
                </a:rPr>
                <a:t>بثمرات من </a:t>
              </a:r>
              <a:r>
                <a:rPr lang="ar-SA" sz="2800" dirty="0" smtClean="0">
                  <a:solidFill>
                    <a:srgbClr val="003366"/>
                  </a:solidFill>
                  <a:latin typeface="Times New Roman" pitchFamily="18" charset="0"/>
                  <a:cs typeface="Monotype Koufi" pitchFamily="2" charset="-78"/>
                </a:rPr>
                <a:t>هذ</a:t>
              </a:r>
              <a:r>
                <a:rPr lang="ar-EG" sz="2800" dirty="0" smtClean="0">
                  <a:solidFill>
                    <a:srgbClr val="003366"/>
                  </a:solidFill>
                  <a:latin typeface="Times New Roman" pitchFamily="18" charset="0"/>
                  <a:cs typeface="Monotype Koufi" pitchFamily="2" charset="-78"/>
                </a:rPr>
                <a:t>ا الربرنامج.</a:t>
              </a:r>
              <a:r>
                <a:rPr lang="ar-SA" sz="2800" dirty="0" smtClean="0">
                  <a:solidFill>
                    <a:srgbClr val="003366"/>
                  </a:solidFill>
                  <a:latin typeface="Times New Roman" pitchFamily="18" charset="0"/>
                  <a:cs typeface="Monotype Koufi" pitchFamily="2" charset="-78"/>
                </a:rPr>
                <a:t> </a:t>
              </a:r>
              <a:endParaRPr lang="en-US" sz="2800" dirty="0">
                <a:solidFill>
                  <a:srgbClr val="003366"/>
                </a:solidFill>
                <a:latin typeface="Times New Roman" pitchFamily="18" charset="0"/>
                <a:cs typeface="Monotype Koufi" pitchFamily="2" charset="-78"/>
              </a:endParaRPr>
            </a:p>
          </p:txBody>
        </p:sp>
      </p:grpSp>
    </p:spTree>
    <p:extLst>
      <p:ext uri="{BB962C8B-B14F-4D97-AF65-F5344CB8AC3E}">
        <p14:creationId xmlns:p14="http://schemas.microsoft.com/office/powerpoint/2010/main" val="1516154856"/>
      </p:ext>
    </p:extLst>
  </p:cSld>
  <p:clrMapOvr>
    <a:masterClrMapping/>
  </p:clrMapOvr>
  <p:transition advTm="2000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9" presetClass="entr" presetSubtype="10" fill="hold" nodeType="afterEffect">
                                  <p:stCondLst>
                                    <p:cond delay="0"/>
                                  </p:stCondLst>
                                  <p:childTnLst>
                                    <p:set>
                                      <p:cBhvr>
                                        <p:cTn id="6" dur="1" fill="hold">
                                          <p:stCondLst>
                                            <p:cond delay="0"/>
                                          </p:stCondLst>
                                        </p:cTn>
                                        <p:tgtEl>
                                          <p:spTgt spid="8196"/>
                                        </p:tgtEl>
                                        <p:attrNameLst>
                                          <p:attrName>style.visibility</p:attrName>
                                        </p:attrNameLst>
                                      </p:cBhvr>
                                      <p:to>
                                        <p:strVal val="visible"/>
                                      </p:to>
                                    </p:set>
                                    <p:anim calcmode="lin" valueType="num">
                                      <p:cBhvr>
                                        <p:cTn id="7" dur="1000" fill="hold"/>
                                        <p:tgtEl>
                                          <p:spTgt spid="8196"/>
                                        </p:tgtEl>
                                        <p:attrNameLst>
                                          <p:attrName>ppt_w</p:attrName>
                                        </p:attrNameLst>
                                      </p:cBhvr>
                                      <p:tavLst>
                                        <p:tav tm="0" fmla="#ppt_w*sin(2.5*pi*$)">
                                          <p:val>
                                            <p:fltVal val="0"/>
                                          </p:val>
                                        </p:tav>
                                        <p:tav tm="100000">
                                          <p:val>
                                            <p:fltVal val="1"/>
                                          </p:val>
                                        </p:tav>
                                      </p:tavLst>
                                    </p:anim>
                                    <p:anim calcmode="lin" valueType="num">
                                      <p:cBhvr>
                                        <p:cTn id="8" dur="1000" fill="hold"/>
                                        <p:tgtEl>
                                          <p:spTgt spid="8196"/>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1000"/>
                            </p:stCondLst>
                            <p:childTnLst>
                              <p:par>
                                <p:cTn id="10" presetID="12" presetClass="entr" presetSubtype="2" fill="hold" nodeType="afterEffect">
                                  <p:stCondLst>
                                    <p:cond delay="0"/>
                                  </p:stCondLst>
                                  <p:childTnLst>
                                    <p:set>
                                      <p:cBhvr>
                                        <p:cTn id="11" dur="1" fill="hold">
                                          <p:stCondLst>
                                            <p:cond delay="0"/>
                                          </p:stCondLst>
                                        </p:cTn>
                                        <p:tgtEl>
                                          <p:spTgt spid="8200"/>
                                        </p:tgtEl>
                                        <p:attrNameLst>
                                          <p:attrName>style.visibility</p:attrName>
                                        </p:attrNameLst>
                                      </p:cBhvr>
                                      <p:to>
                                        <p:strVal val="visible"/>
                                      </p:to>
                                    </p:set>
                                    <p:animEffect transition="in" filter="slide(fromRight)">
                                      <p:cBhvr>
                                        <p:cTn id="12" dur="1000"/>
                                        <p:tgtEl>
                                          <p:spTgt spid="8200"/>
                                        </p:tgtEl>
                                      </p:cBhvr>
                                    </p:animEffect>
                                  </p:childTnLst>
                                </p:cTn>
                              </p:par>
                            </p:childTnLst>
                          </p:cTn>
                        </p:par>
                        <p:par>
                          <p:cTn id="13" fill="hold" nodeType="afterGroup">
                            <p:stCondLst>
                              <p:cond delay="2000"/>
                            </p:stCondLst>
                            <p:childTnLst>
                              <p:par>
                                <p:cTn id="14" presetID="12" presetClass="entr" presetSubtype="2" fill="hold" nodeType="afterEffect">
                                  <p:stCondLst>
                                    <p:cond delay="0"/>
                                  </p:stCondLst>
                                  <p:childTnLst>
                                    <p:set>
                                      <p:cBhvr>
                                        <p:cTn id="15" dur="1" fill="hold">
                                          <p:stCondLst>
                                            <p:cond delay="0"/>
                                          </p:stCondLst>
                                        </p:cTn>
                                        <p:tgtEl>
                                          <p:spTgt spid="8203"/>
                                        </p:tgtEl>
                                        <p:attrNameLst>
                                          <p:attrName>style.visibility</p:attrName>
                                        </p:attrNameLst>
                                      </p:cBhvr>
                                      <p:to>
                                        <p:strVal val="visible"/>
                                      </p:to>
                                    </p:set>
                                    <p:animEffect transition="in" filter="slide(fromRight)">
                                      <p:cBhvr>
                                        <p:cTn id="16" dur="1000"/>
                                        <p:tgtEl>
                                          <p:spTgt spid="8203"/>
                                        </p:tgtEl>
                                      </p:cBhvr>
                                    </p:animEffect>
                                  </p:childTnLst>
                                </p:cTn>
                              </p:par>
                            </p:childTnLst>
                          </p:cTn>
                        </p:par>
                        <p:par>
                          <p:cTn id="17" fill="hold" nodeType="afterGroup">
                            <p:stCondLst>
                              <p:cond delay="3000"/>
                            </p:stCondLst>
                            <p:childTnLst>
                              <p:par>
                                <p:cTn id="18" presetID="12" presetClass="entr" presetSubtype="2" fill="hold" nodeType="afterEffect">
                                  <p:stCondLst>
                                    <p:cond delay="0"/>
                                  </p:stCondLst>
                                  <p:childTnLst>
                                    <p:set>
                                      <p:cBhvr>
                                        <p:cTn id="19" dur="1" fill="hold">
                                          <p:stCondLst>
                                            <p:cond delay="0"/>
                                          </p:stCondLst>
                                        </p:cTn>
                                        <p:tgtEl>
                                          <p:spTgt spid="8212"/>
                                        </p:tgtEl>
                                        <p:attrNameLst>
                                          <p:attrName>style.visibility</p:attrName>
                                        </p:attrNameLst>
                                      </p:cBhvr>
                                      <p:to>
                                        <p:strVal val="visible"/>
                                      </p:to>
                                    </p:set>
                                    <p:animEffect transition="in" filter="slide(fromRight)">
                                      <p:cBhvr>
                                        <p:cTn id="20" dur="1000"/>
                                        <p:tgtEl>
                                          <p:spTgt spid="8212"/>
                                        </p:tgtEl>
                                      </p:cBhvr>
                                    </p:animEffect>
                                  </p:childTnLst>
                                </p:cTn>
                              </p:par>
                            </p:childTnLst>
                          </p:cTn>
                        </p:par>
                        <p:par>
                          <p:cTn id="21" fill="hold" nodeType="afterGroup">
                            <p:stCondLst>
                              <p:cond delay="4000"/>
                            </p:stCondLst>
                            <p:childTnLst>
                              <p:par>
                                <p:cTn id="22" presetID="12" presetClass="entr" presetSubtype="2" fill="hold" nodeType="afterEffect">
                                  <p:stCondLst>
                                    <p:cond delay="0"/>
                                  </p:stCondLst>
                                  <p:childTnLst>
                                    <p:set>
                                      <p:cBhvr>
                                        <p:cTn id="23" dur="1" fill="hold">
                                          <p:stCondLst>
                                            <p:cond delay="0"/>
                                          </p:stCondLst>
                                        </p:cTn>
                                        <p:tgtEl>
                                          <p:spTgt spid="8209"/>
                                        </p:tgtEl>
                                        <p:attrNameLst>
                                          <p:attrName>style.visibility</p:attrName>
                                        </p:attrNameLst>
                                      </p:cBhvr>
                                      <p:to>
                                        <p:strVal val="visible"/>
                                      </p:to>
                                    </p:set>
                                    <p:animEffect transition="in" filter="slide(fromRight)">
                                      <p:cBhvr>
                                        <p:cTn id="24" dur="1000"/>
                                        <p:tgtEl>
                                          <p:spTgt spid="8209"/>
                                        </p:tgtEl>
                                      </p:cBhvr>
                                    </p:animEffect>
                                  </p:childTnLst>
                                </p:cTn>
                              </p:par>
                            </p:childTnLst>
                          </p:cTn>
                        </p:par>
                        <p:par>
                          <p:cTn id="25" fill="hold" nodeType="afterGroup">
                            <p:stCondLst>
                              <p:cond delay="5000"/>
                            </p:stCondLst>
                            <p:childTnLst>
                              <p:par>
                                <p:cTn id="26" presetID="12" presetClass="entr" presetSubtype="2" fill="hold" nodeType="afterEffect">
                                  <p:stCondLst>
                                    <p:cond delay="0"/>
                                  </p:stCondLst>
                                  <p:childTnLst>
                                    <p:set>
                                      <p:cBhvr>
                                        <p:cTn id="27" dur="1" fill="hold">
                                          <p:stCondLst>
                                            <p:cond delay="0"/>
                                          </p:stCondLst>
                                        </p:cTn>
                                        <p:tgtEl>
                                          <p:spTgt spid="8206"/>
                                        </p:tgtEl>
                                        <p:attrNameLst>
                                          <p:attrName>style.visibility</p:attrName>
                                        </p:attrNameLst>
                                      </p:cBhvr>
                                      <p:to>
                                        <p:strVal val="visible"/>
                                      </p:to>
                                    </p:set>
                                    <p:animEffect transition="in" filter="slide(fromRight)">
                                      <p:cBhvr>
                                        <p:cTn id="28" dur="1000"/>
                                        <p:tgtEl>
                                          <p:spTgt spid="8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20" name="Group 4"/>
          <p:cNvGrpSpPr>
            <a:grpSpLocks/>
          </p:cNvGrpSpPr>
          <p:nvPr/>
        </p:nvGrpSpPr>
        <p:grpSpPr bwMode="auto">
          <a:xfrm>
            <a:off x="2438400" y="381000"/>
            <a:ext cx="4191000" cy="4495800"/>
            <a:chOff x="1545" y="190"/>
            <a:chExt cx="2640" cy="2832"/>
          </a:xfrm>
        </p:grpSpPr>
        <p:sp>
          <p:nvSpPr>
            <p:cNvPr id="9221" name="AutoShape 5"/>
            <p:cNvSpPr>
              <a:spLocks noChangeArrowheads="1"/>
            </p:cNvSpPr>
            <p:nvPr/>
          </p:nvSpPr>
          <p:spPr bwMode="gray">
            <a:xfrm flipH="1">
              <a:off x="1545" y="190"/>
              <a:ext cx="2640" cy="2832"/>
            </a:xfrm>
            <a:prstGeom prst="upArrow">
              <a:avLst>
                <a:gd name="adj1" fmla="val 50000"/>
                <a:gd name="adj2" fmla="val 20024"/>
              </a:avLst>
            </a:prstGeom>
            <a:ln/>
            <a:extLst/>
          </p:spPr>
          <p:style>
            <a:lnRef idx="3">
              <a:schemeClr val="lt1"/>
            </a:lnRef>
            <a:fillRef idx="1">
              <a:schemeClr val="accent5"/>
            </a:fillRef>
            <a:effectRef idx="1">
              <a:schemeClr val="accent5"/>
            </a:effectRef>
            <a:fontRef idx="minor">
              <a:schemeClr val="lt1"/>
            </a:fontRef>
          </p:style>
          <p:txBody>
            <a:bodyPr wrap="none" anchor="ctr">
              <a:flatTx/>
            </a:bodyPr>
            <a:lstStyle/>
            <a:p>
              <a:endParaRPr lang="ar-EG"/>
            </a:p>
          </p:txBody>
        </p:sp>
        <p:sp>
          <p:nvSpPr>
            <p:cNvPr id="9222" name="Rectangle 6"/>
            <p:cNvSpPr>
              <a:spLocks noChangeArrowheads="1"/>
            </p:cNvSpPr>
            <p:nvPr/>
          </p:nvSpPr>
          <p:spPr bwMode="auto">
            <a:xfrm>
              <a:off x="2234" y="1248"/>
              <a:ext cx="1270" cy="9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tabLst>
                  <a:tab pos="473075" algn="l"/>
                </a:tabLst>
              </a:pPr>
              <a:r>
                <a:rPr lang="ar-EG" sz="4400">
                  <a:solidFill>
                    <a:schemeClr val="bg1"/>
                  </a:solidFill>
                  <a:latin typeface="Times New Roman" pitchFamily="18" charset="0"/>
                  <a:cs typeface="AdvertisingBold" pitchFamily="2" charset="-78"/>
                </a:rPr>
                <a:t>إجراءات إدارية</a:t>
              </a:r>
              <a:endParaRPr lang="en-US" sz="4400">
                <a:solidFill>
                  <a:schemeClr val="bg1"/>
                </a:solidFill>
                <a:latin typeface="Times New Roman" pitchFamily="18" charset="0"/>
                <a:cs typeface="AdvertisingBold" pitchFamily="2" charset="-78"/>
              </a:endParaRPr>
            </a:p>
          </p:txBody>
        </p:sp>
      </p:grpSp>
      <p:grpSp>
        <p:nvGrpSpPr>
          <p:cNvPr id="9223" name="Group 7"/>
          <p:cNvGrpSpPr>
            <a:grpSpLocks/>
          </p:cNvGrpSpPr>
          <p:nvPr/>
        </p:nvGrpSpPr>
        <p:grpSpPr bwMode="auto">
          <a:xfrm>
            <a:off x="5653088" y="1444625"/>
            <a:ext cx="2286000" cy="1389063"/>
            <a:chOff x="3561" y="862"/>
            <a:chExt cx="1440" cy="875"/>
          </a:xfrm>
        </p:grpSpPr>
        <p:sp>
          <p:nvSpPr>
            <p:cNvPr id="9224" name="AutoShape 8"/>
            <p:cNvSpPr>
              <a:spLocks noChangeArrowheads="1"/>
            </p:cNvSpPr>
            <p:nvPr/>
          </p:nvSpPr>
          <p:spPr bwMode="gray">
            <a:xfrm>
              <a:off x="3561" y="862"/>
              <a:ext cx="1440" cy="875"/>
            </a:xfrm>
            <a:prstGeom prst="flowChartAlternateProcess">
              <a:avLst/>
            </a:prstGeom>
            <a:gradFill rotWithShape="1">
              <a:gsLst>
                <a:gs pos="0">
                  <a:srgbClr val="FFFFFF">
                    <a:gamma/>
                    <a:shade val="89020"/>
                    <a:invGamma/>
                  </a:srgbClr>
                </a:gs>
                <a:gs pos="50000">
                  <a:srgbClr val="FFFFFF"/>
                </a:gs>
                <a:gs pos="100000">
                  <a:srgbClr val="FFFFFF">
                    <a:gamma/>
                    <a:shade val="89020"/>
                    <a:invGamma/>
                  </a:srgbClr>
                </a:gs>
              </a:gsLst>
              <a:lin ang="5400000" scaled="1"/>
            </a:gradFill>
            <a:ln w="38100" algn="ctr">
              <a:solidFill>
                <a:srgbClr val="FFFFFF"/>
              </a:solidFill>
              <a:miter lim="800000"/>
              <a:headEnd/>
              <a:tailEnd/>
            </a:ln>
            <a:effectLst>
              <a:outerShdw dist="81320" dir="3080412" algn="ctr" rotWithShape="0">
                <a:schemeClr val="bg2">
                  <a:alpha val="50000"/>
                </a:schemeClr>
              </a:outerShdw>
            </a:effectLst>
          </p:spPr>
          <p:txBody>
            <a:bodyPr wrap="none" anchor="ctr"/>
            <a:lstStyle/>
            <a:p>
              <a:endParaRPr lang="ar-EG"/>
            </a:p>
          </p:txBody>
        </p:sp>
        <p:sp>
          <p:nvSpPr>
            <p:cNvPr id="9225" name="AutoShape 9" descr="images (9)"/>
            <p:cNvSpPr>
              <a:spLocks noChangeArrowheads="1"/>
            </p:cNvSpPr>
            <p:nvPr/>
          </p:nvSpPr>
          <p:spPr bwMode="gray">
            <a:xfrm>
              <a:off x="3609" y="862"/>
              <a:ext cx="1327" cy="845"/>
            </a:xfrm>
            <a:prstGeom prst="flowChartAlternateProcess">
              <a:avLst/>
            </a:prstGeom>
            <a:blipFill dpi="0" rotWithShape="1">
              <a:blip r:embed="rId2"/>
              <a:srcRect/>
              <a:stretch>
                <a:fillRect/>
              </a:stretch>
            </a:blipFill>
            <a:ln w="38100" algn="ctr">
              <a:solidFill>
                <a:srgbClr val="FFFFFF"/>
              </a:solidFill>
              <a:miter lim="800000"/>
              <a:headEnd/>
              <a:tailEnd/>
            </a:ln>
            <a:effectLst>
              <a:outerShdw dist="81320" dir="3080412" algn="ctr" rotWithShape="0">
                <a:schemeClr val="bg2">
                  <a:alpha val="50000"/>
                </a:schemeClr>
              </a:outerShdw>
            </a:effectLst>
          </p:spPr>
          <p:txBody>
            <a:bodyPr wrap="none" anchor="ctr"/>
            <a:lstStyle/>
            <a:p>
              <a:endParaRPr lang="ar-EG"/>
            </a:p>
          </p:txBody>
        </p:sp>
      </p:grpSp>
      <p:grpSp>
        <p:nvGrpSpPr>
          <p:cNvPr id="9226" name="Group 10"/>
          <p:cNvGrpSpPr>
            <a:grpSpLocks/>
          </p:cNvGrpSpPr>
          <p:nvPr/>
        </p:nvGrpSpPr>
        <p:grpSpPr bwMode="auto">
          <a:xfrm>
            <a:off x="5653088" y="2892425"/>
            <a:ext cx="2286000" cy="1389063"/>
            <a:chOff x="3561" y="1774"/>
            <a:chExt cx="1440" cy="875"/>
          </a:xfrm>
        </p:grpSpPr>
        <p:sp>
          <p:nvSpPr>
            <p:cNvPr id="9227" name="AutoShape 11"/>
            <p:cNvSpPr>
              <a:spLocks noChangeArrowheads="1"/>
            </p:cNvSpPr>
            <p:nvPr/>
          </p:nvSpPr>
          <p:spPr bwMode="gray">
            <a:xfrm>
              <a:off x="3561" y="1774"/>
              <a:ext cx="1440" cy="875"/>
            </a:xfrm>
            <a:prstGeom prst="flowChartAlternateProcess">
              <a:avLst/>
            </a:prstGeom>
            <a:gradFill rotWithShape="1">
              <a:gsLst>
                <a:gs pos="0">
                  <a:srgbClr val="FFFFFF">
                    <a:gamma/>
                    <a:shade val="89020"/>
                    <a:invGamma/>
                  </a:srgbClr>
                </a:gs>
                <a:gs pos="50000">
                  <a:srgbClr val="FFFFFF"/>
                </a:gs>
                <a:gs pos="100000">
                  <a:srgbClr val="FFFFFF">
                    <a:gamma/>
                    <a:shade val="89020"/>
                    <a:invGamma/>
                  </a:srgbClr>
                </a:gs>
              </a:gsLst>
              <a:lin ang="5400000" scaled="1"/>
            </a:gradFill>
            <a:ln w="38100" algn="ctr">
              <a:solidFill>
                <a:srgbClr val="FFFFFF"/>
              </a:solidFill>
              <a:miter lim="800000"/>
              <a:headEnd/>
              <a:tailEnd/>
            </a:ln>
            <a:effectLst>
              <a:outerShdw dist="81320" dir="3080412" algn="ctr" rotWithShape="0">
                <a:schemeClr val="bg2">
                  <a:alpha val="50000"/>
                </a:schemeClr>
              </a:outerShdw>
            </a:effectLst>
          </p:spPr>
          <p:txBody>
            <a:bodyPr wrap="none" anchor="ctr"/>
            <a:lstStyle/>
            <a:p>
              <a:endParaRPr lang="ar-EG"/>
            </a:p>
          </p:txBody>
        </p:sp>
        <p:sp>
          <p:nvSpPr>
            <p:cNvPr id="9228" name="AutoShape 12" descr="تنزيل (11)"/>
            <p:cNvSpPr>
              <a:spLocks noChangeArrowheads="1"/>
            </p:cNvSpPr>
            <p:nvPr/>
          </p:nvSpPr>
          <p:spPr bwMode="gray">
            <a:xfrm>
              <a:off x="3618" y="1795"/>
              <a:ext cx="1327" cy="845"/>
            </a:xfrm>
            <a:prstGeom prst="flowChartAlternateProcess">
              <a:avLst/>
            </a:prstGeom>
            <a:blipFill dpi="0" rotWithShape="1">
              <a:blip r:embed="rId3"/>
              <a:srcRect/>
              <a:stretch>
                <a:fillRect/>
              </a:stretch>
            </a:blipFill>
            <a:ln w="38100" algn="ctr">
              <a:solidFill>
                <a:srgbClr val="FFFFFF"/>
              </a:solidFill>
              <a:miter lim="800000"/>
              <a:headEnd/>
              <a:tailEnd/>
            </a:ln>
            <a:effectLst>
              <a:outerShdw dist="81320" dir="3080412" algn="ctr" rotWithShape="0">
                <a:schemeClr val="bg2">
                  <a:alpha val="50000"/>
                </a:schemeClr>
              </a:outerShdw>
            </a:effectLst>
          </p:spPr>
          <p:txBody>
            <a:bodyPr wrap="none" anchor="ctr"/>
            <a:lstStyle/>
            <a:p>
              <a:endParaRPr lang="ar-EG"/>
            </a:p>
          </p:txBody>
        </p:sp>
      </p:grpSp>
      <p:grpSp>
        <p:nvGrpSpPr>
          <p:cNvPr id="9229" name="Group 13"/>
          <p:cNvGrpSpPr>
            <a:grpSpLocks/>
          </p:cNvGrpSpPr>
          <p:nvPr/>
        </p:nvGrpSpPr>
        <p:grpSpPr bwMode="auto">
          <a:xfrm>
            <a:off x="5653088" y="4354513"/>
            <a:ext cx="2286000" cy="1389062"/>
            <a:chOff x="3561" y="2695"/>
            <a:chExt cx="1440" cy="875"/>
          </a:xfrm>
        </p:grpSpPr>
        <p:sp>
          <p:nvSpPr>
            <p:cNvPr id="9230" name="AutoShape 14"/>
            <p:cNvSpPr>
              <a:spLocks noChangeArrowheads="1"/>
            </p:cNvSpPr>
            <p:nvPr/>
          </p:nvSpPr>
          <p:spPr bwMode="gray">
            <a:xfrm>
              <a:off x="3561" y="2695"/>
              <a:ext cx="1440" cy="875"/>
            </a:xfrm>
            <a:prstGeom prst="flowChartAlternateProcess">
              <a:avLst/>
            </a:prstGeom>
            <a:gradFill rotWithShape="1">
              <a:gsLst>
                <a:gs pos="0">
                  <a:srgbClr val="FFFFFF">
                    <a:gamma/>
                    <a:shade val="89020"/>
                    <a:invGamma/>
                  </a:srgbClr>
                </a:gs>
                <a:gs pos="50000">
                  <a:srgbClr val="FFFFFF"/>
                </a:gs>
                <a:gs pos="100000">
                  <a:srgbClr val="FFFFFF">
                    <a:gamma/>
                    <a:shade val="89020"/>
                    <a:invGamma/>
                  </a:srgbClr>
                </a:gs>
              </a:gsLst>
              <a:lin ang="5400000" scaled="1"/>
            </a:gradFill>
            <a:ln w="38100" algn="ctr">
              <a:solidFill>
                <a:srgbClr val="FFFFFF"/>
              </a:solidFill>
              <a:miter lim="800000"/>
              <a:headEnd/>
              <a:tailEnd/>
            </a:ln>
            <a:effectLst>
              <a:outerShdw dist="81320" dir="3080412" algn="ctr" rotWithShape="0">
                <a:schemeClr val="bg2">
                  <a:alpha val="50000"/>
                </a:schemeClr>
              </a:outerShdw>
            </a:effectLst>
          </p:spPr>
          <p:txBody>
            <a:bodyPr wrap="none" anchor="ctr"/>
            <a:lstStyle/>
            <a:p>
              <a:endParaRPr lang="ar-EG"/>
            </a:p>
          </p:txBody>
        </p:sp>
        <p:sp>
          <p:nvSpPr>
            <p:cNvPr id="9231" name="AutoShape 15" descr="تنزيل (13)"/>
            <p:cNvSpPr>
              <a:spLocks noChangeArrowheads="1"/>
            </p:cNvSpPr>
            <p:nvPr/>
          </p:nvSpPr>
          <p:spPr bwMode="gray">
            <a:xfrm>
              <a:off x="3609" y="2716"/>
              <a:ext cx="1327" cy="846"/>
            </a:xfrm>
            <a:prstGeom prst="flowChartAlternateProcess">
              <a:avLst/>
            </a:prstGeom>
            <a:blipFill dpi="0" rotWithShape="1">
              <a:blip r:embed="rId4"/>
              <a:srcRect/>
              <a:stretch>
                <a:fillRect/>
              </a:stretch>
            </a:blipFill>
            <a:ln w="38100" algn="ctr">
              <a:solidFill>
                <a:srgbClr val="FFFFFF"/>
              </a:solidFill>
              <a:miter lim="800000"/>
              <a:headEnd/>
              <a:tailEnd/>
            </a:ln>
            <a:effectLst>
              <a:outerShdw dist="81320" dir="3080412" algn="ctr" rotWithShape="0">
                <a:schemeClr val="bg2">
                  <a:alpha val="50000"/>
                </a:schemeClr>
              </a:outerShdw>
            </a:effectLst>
          </p:spPr>
          <p:txBody>
            <a:bodyPr wrap="none" anchor="ctr"/>
            <a:lstStyle/>
            <a:p>
              <a:endParaRPr lang="ar-EG"/>
            </a:p>
          </p:txBody>
        </p:sp>
      </p:grpSp>
      <p:grpSp>
        <p:nvGrpSpPr>
          <p:cNvPr id="9232" name="Group 16"/>
          <p:cNvGrpSpPr>
            <a:grpSpLocks/>
          </p:cNvGrpSpPr>
          <p:nvPr/>
        </p:nvGrpSpPr>
        <p:grpSpPr bwMode="auto">
          <a:xfrm>
            <a:off x="1157288" y="1444625"/>
            <a:ext cx="2286000" cy="1389063"/>
            <a:chOff x="729" y="862"/>
            <a:chExt cx="1440" cy="875"/>
          </a:xfrm>
        </p:grpSpPr>
        <p:sp>
          <p:nvSpPr>
            <p:cNvPr id="9233" name="AutoShape 17"/>
            <p:cNvSpPr>
              <a:spLocks noChangeArrowheads="1"/>
            </p:cNvSpPr>
            <p:nvPr/>
          </p:nvSpPr>
          <p:spPr bwMode="gray">
            <a:xfrm>
              <a:off x="729" y="862"/>
              <a:ext cx="1440" cy="875"/>
            </a:xfrm>
            <a:prstGeom prst="flowChartAlternateProcess">
              <a:avLst/>
            </a:prstGeom>
            <a:gradFill rotWithShape="1">
              <a:gsLst>
                <a:gs pos="0">
                  <a:srgbClr val="FFFFFF">
                    <a:gamma/>
                    <a:shade val="89020"/>
                    <a:invGamma/>
                  </a:srgbClr>
                </a:gs>
                <a:gs pos="50000">
                  <a:srgbClr val="FFFFFF"/>
                </a:gs>
                <a:gs pos="100000">
                  <a:srgbClr val="FFFFFF">
                    <a:gamma/>
                    <a:shade val="89020"/>
                    <a:invGamma/>
                  </a:srgbClr>
                </a:gs>
              </a:gsLst>
              <a:lin ang="5400000" scaled="1"/>
            </a:gradFill>
            <a:ln w="38100" algn="ctr">
              <a:solidFill>
                <a:srgbClr val="FFFFFF"/>
              </a:solidFill>
              <a:miter lim="800000"/>
              <a:headEnd/>
              <a:tailEnd/>
            </a:ln>
            <a:effectLst>
              <a:outerShdw dist="81320" dir="3080412" algn="ctr" rotWithShape="0">
                <a:schemeClr val="bg2">
                  <a:alpha val="50000"/>
                </a:schemeClr>
              </a:outerShdw>
            </a:effectLst>
          </p:spPr>
          <p:txBody>
            <a:bodyPr wrap="none" anchor="ctr"/>
            <a:lstStyle/>
            <a:p>
              <a:endParaRPr lang="ar-EG"/>
            </a:p>
          </p:txBody>
        </p:sp>
        <p:sp>
          <p:nvSpPr>
            <p:cNvPr id="9234" name="AutoShape 18" descr="images (21)"/>
            <p:cNvSpPr>
              <a:spLocks noChangeArrowheads="1"/>
            </p:cNvSpPr>
            <p:nvPr/>
          </p:nvSpPr>
          <p:spPr bwMode="gray">
            <a:xfrm>
              <a:off x="786" y="871"/>
              <a:ext cx="1327" cy="845"/>
            </a:xfrm>
            <a:prstGeom prst="flowChartAlternateProcess">
              <a:avLst/>
            </a:prstGeom>
            <a:blipFill dpi="0" rotWithShape="1">
              <a:blip r:embed="rId5"/>
              <a:srcRect/>
              <a:stretch>
                <a:fillRect/>
              </a:stretch>
            </a:blipFill>
            <a:ln w="38100" algn="ctr">
              <a:solidFill>
                <a:srgbClr val="FFFFFF"/>
              </a:solidFill>
              <a:miter lim="800000"/>
              <a:headEnd/>
              <a:tailEnd/>
            </a:ln>
            <a:effectLst>
              <a:outerShdw dist="81320" dir="3080412" algn="ctr" rotWithShape="0">
                <a:schemeClr val="bg2">
                  <a:alpha val="50000"/>
                </a:schemeClr>
              </a:outerShdw>
            </a:effectLst>
          </p:spPr>
          <p:txBody>
            <a:bodyPr wrap="none" anchor="ctr"/>
            <a:lstStyle/>
            <a:p>
              <a:endParaRPr lang="ar-EG"/>
            </a:p>
          </p:txBody>
        </p:sp>
      </p:grpSp>
      <p:grpSp>
        <p:nvGrpSpPr>
          <p:cNvPr id="9235" name="Group 19"/>
          <p:cNvGrpSpPr>
            <a:grpSpLocks/>
          </p:cNvGrpSpPr>
          <p:nvPr/>
        </p:nvGrpSpPr>
        <p:grpSpPr bwMode="auto">
          <a:xfrm>
            <a:off x="1157288" y="2892425"/>
            <a:ext cx="2286000" cy="1389063"/>
            <a:chOff x="729" y="1774"/>
            <a:chExt cx="1440" cy="875"/>
          </a:xfrm>
        </p:grpSpPr>
        <p:sp>
          <p:nvSpPr>
            <p:cNvPr id="9236" name="AutoShape 20"/>
            <p:cNvSpPr>
              <a:spLocks noChangeArrowheads="1"/>
            </p:cNvSpPr>
            <p:nvPr/>
          </p:nvSpPr>
          <p:spPr bwMode="gray">
            <a:xfrm>
              <a:off x="729" y="1774"/>
              <a:ext cx="1440" cy="875"/>
            </a:xfrm>
            <a:prstGeom prst="flowChartAlternateProcess">
              <a:avLst/>
            </a:prstGeom>
            <a:gradFill rotWithShape="1">
              <a:gsLst>
                <a:gs pos="0">
                  <a:srgbClr val="FFFFFF">
                    <a:gamma/>
                    <a:shade val="89020"/>
                    <a:invGamma/>
                  </a:srgbClr>
                </a:gs>
                <a:gs pos="50000">
                  <a:srgbClr val="FFFFFF"/>
                </a:gs>
                <a:gs pos="100000">
                  <a:srgbClr val="FFFFFF">
                    <a:gamma/>
                    <a:shade val="89020"/>
                    <a:invGamma/>
                  </a:srgbClr>
                </a:gs>
              </a:gsLst>
              <a:lin ang="5400000" scaled="1"/>
            </a:gradFill>
            <a:ln w="38100" algn="ctr">
              <a:solidFill>
                <a:srgbClr val="FFFFFF"/>
              </a:solidFill>
              <a:miter lim="800000"/>
              <a:headEnd/>
              <a:tailEnd/>
            </a:ln>
            <a:effectLst>
              <a:outerShdw dist="81320" dir="3080412" algn="ctr" rotWithShape="0">
                <a:schemeClr val="bg2">
                  <a:alpha val="50000"/>
                </a:schemeClr>
              </a:outerShdw>
            </a:effectLst>
          </p:spPr>
          <p:txBody>
            <a:bodyPr wrap="none" anchor="ctr"/>
            <a:lstStyle/>
            <a:p>
              <a:endParaRPr lang="ar-EG"/>
            </a:p>
          </p:txBody>
        </p:sp>
        <p:sp>
          <p:nvSpPr>
            <p:cNvPr id="9237" name="AutoShape 21" descr="images (4)"/>
            <p:cNvSpPr>
              <a:spLocks noChangeArrowheads="1"/>
            </p:cNvSpPr>
            <p:nvPr/>
          </p:nvSpPr>
          <p:spPr bwMode="gray">
            <a:xfrm>
              <a:off x="777" y="1774"/>
              <a:ext cx="1327" cy="845"/>
            </a:xfrm>
            <a:prstGeom prst="flowChartAlternateProcess">
              <a:avLst/>
            </a:prstGeom>
            <a:blipFill dpi="0" rotWithShape="1">
              <a:blip r:embed="rId6"/>
              <a:srcRect/>
              <a:stretch>
                <a:fillRect/>
              </a:stretch>
            </a:blipFill>
            <a:ln w="38100" algn="ctr">
              <a:solidFill>
                <a:srgbClr val="FFFFFF"/>
              </a:solidFill>
              <a:miter lim="800000"/>
              <a:headEnd/>
              <a:tailEnd/>
            </a:ln>
            <a:effectLst>
              <a:outerShdw dist="81320" dir="3080412" algn="ctr" rotWithShape="0">
                <a:schemeClr val="bg2">
                  <a:alpha val="50000"/>
                </a:schemeClr>
              </a:outerShdw>
            </a:effectLst>
          </p:spPr>
          <p:txBody>
            <a:bodyPr wrap="none" anchor="ctr"/>
            <a:lstStyle/>
            <a:p>
              <a:endParaRPr lang="ar-EG"/>
            </a:p>
          </p:txBody>
        </p:sp>
      </p:grpSp>
      <p:grpSp>
        <p:nvGrpSpPr>
          <p:cNvPr id="9238" name="Group 22"/>
          <p:cNvGrpSpPr>
            <a:grpSpLocks/>
          </p:cNvGrpSpPr>
          <p:nvPr/>
        </p:nvGrpSpPr>
        <p:grpSpPr bwMode="auto">
          <a:xfrm>
            <a:off x="1157288" y="4340225"/>
            <a:ext cx="2286000" cy="1403350"/>
            <a:chOff x="729" y="2686"/>
            <a:chExt cx="1440" cy="884"/>
          </a:xfrm>
        </p:grpSpPr>
        <p:sp>
          <p:nvSpPr>
            <p:cNvPr id="9239" name="AutoShape 23"/>
            <p:cNvSpPr>
              <a:spLocks noChangeArrowheads="1"/>
            </p:cNvSpPr>
            <p:nvPr/>
          </p:nvSpPr>
          <p:spPr bwMode="gray">
            <a:xfrm>
              <a:off x="729" y="2695"/>
              <a:ext cx="1440" cy="875"/>
            </a:xfrm>
            <a:prstGeom prst="flowChartAlternateProcess">
              <a:avLst/>
            </a:prstGeom>
            <a:gradFill rotWithShape="1">
              <a:gsLst>
                <a:gs pos="0">
                  <a:srgbClr val="FFFFFF">
                    <a:gamma/>
                    <a:shade val="89020"/>
                    <a:invGamma/>
                  </a:srgbClr>
                </a:gs>
                <a:gs pos="50000">
                  <a:srgbClr val="FFFFFF"/>
                </a:gs>
                <a:gs pos="100000">
                  <a:srgbClr val="FFFFFF">
                    <a:gamma/>
                    <a:shade val="89020"/>
                    <a:invGamma/>
                  </a:srgbClr>
                </a:gs>
              </a:gsLst>
              <a:lin ang="5400000" scaled="1"/>
            </a:gradFill>
            <a:ln w="38100" algn="ctr">
              <a:solidFill>
                <a:srgbClr val="FFFFFF"/>
              </a:solidFill>
              <a:miter lim="800000"/>
              <a:headEnd/>
              <a:tailEnd/>
            </a:ln>
            <a:effectLst>
              <a:outerShdw dist="81320" dir="3080412" algn="ctr" rotWithShape="0">
                <a:schemeClr val="bg2">
                  <a:alpha val="50000"/>
                </a:schemeClr>
              </a:outerShdw>
            </a:effectLst>
          </p:spPr>
          <p:txBody>
            <a:bodyPr wrap="none" anchor="ctr"/>
            <a:lstStyle/>
            <a:p>
              <a:endParaRPr lang="ar-EG"/>
            </a:p>
          </p:txBody>
        </p:sp>
        <p:sp>
          <p:nvSpPr>
            <p:cNvPr id="9240" name="AutoShape 24" descr="تنزيل (16)"/>
            <p:cNvSpPr>
              <a:spLocks noChangeArrowheads="1"/>
            </p:cNvSpPr>
            <p:nvPr/>
          </p:nvSpPr>
          <p:spPr bwMode="gray">
            <a:xfrm>
              <a:off x="777" y="2686"/>
              <a:ext cx="1327" cy="846"/>
            </a:xfrm>
            <a:prstGeom prst="flowChartAlternateProcess">
              <a:avLst/>
            </a:prstGeom>
            <a:blipFill dpi="0" rotWithShape="1">
              <a:blip r:embed="rId7"/>
              <a:srcRect/>
              <a:stretch>
                <a:fillRect/>
              </a:stretch>
            </a:blipFill>
            <a:ln w="38100" algn="ctr">
              <a:solidFill>
                <a:srgbClr val="FFFFFF"/>
              </a:solidFill>
              <a:miter lim="800000"/>
              <a:headEnd/>
              <a:tailEnd/>
            </a:ln>
            <a:effectLst>
              <a:outerShdw dist="81320" dir="3080412" algn="ctr" rotWithShape="0">
                <a:schemeClr val="bg2">
                  <a:alpha val="50000"/>
                </a:schemeClr>
              </a:outerShdw>
            </a:effectLst>
          </p:spPr>
          <p:txBody>
            <a:bodyPr wrap="none" anchor="ctr"/>
            <a:lstStyle/>
            <a:p>
              <a:endParaRPr lang="ar-EG"/>
            </a:p>
          </p:txBody>
        </p:sp>
      </p:grpSp>
      <p:grpSp>
        <p:nvGrpSpPr>
          <p:cNvPr id="9241" name="Group 25"/>
          <p:cNvGrpSpPr>
            <a:grpSpLocks/>
          </p:cNvGrpSpPr>
          <p:nvPr/>
        </p:nvGrpSpPr>
        <p:grpSpPr bwMode="auto">
          <a:xfrm>
            <a:off x="3395663" y="4935538"/>
            <a:ext cx="2286000" cy="1389062"/>
            <a:chOff x="2139" y="3061"/>
            <a:chExt cx="1440" cy="875"/>
          </a:xfrm>
        </p:grpSpPr>
        <p:sp>
          <p:nvSpPr>
            <p:cNvPr id="9242" name="AutoShape 26"/>
            <p:cNvSpPr>
              <a:spLocks noChangeArrowheads="1"/>
            </p:cNvSpPr>
            <p:nvPr/>
          </p:nvSpPr>
          <p:spPr bwMode="gray">
            <a:xfrm>
              <a:off x="2139" y="3061"/>
              <a:ext cx="1440" cy="875"/>
            </a:xfrm>
            <a:prstGeom prst="flowChartAlternateProcess">
              <a:avLst/>
            </a:prstGeom>
            <a:gradFill rotWithShape="1">
              <a:gsLst>
                <a:gs pos="0">
                  <a:srgbClr val="FFFFFF">
                    <a:gamma/>
                    <a:shade val="89020"/>
                    <a:invGamma/>
                  </a:srgbClr>
                </a:gs>
                <a:gs pos="50000">
                  <a:srgbClr val="FFFFFF"/>
                </a:gs>
                <a:gs pos="100000">
                  <a:srgbClr val="FFFFFF">
                    <a:gamma/>
                    <a:shade val="89020"/>
                    <a:invGamma/>
                  </a:srgbClr>
                </a:gs>
              </a:gsLst>
              <a:lin ang="5400000" scaled="1"/>
            </a:gradFill>
            <a:ln w="38100" algn="ctr">
              <a:solidFill>
                <a:srgbClr val="FFFFFF"/>
              </a:solidFill>
              <a:miter lim="800000"/>
              <a:headEnd/>
              <a:tailEnd/>
            </a:ln>
            <a:effectLst>
              <a:outerShdw dist="81320" dir="3080412" algn="ctr" rotWithShape="0">
                <a:schemeClr val="bg2">
                  <a:alpha val="50000"/>
                </a:schemeClr>
              </a:outerShdw>
            </a:effectLst>
          </p:spPr>
          <p:txBody>
            <a:bodyPr wrap="none" anchor="ctr"/>
            <a:lstStyle/>
            <a:p>
              <a:endParaRPr lang="ar-EG"/>
            </a:p>
          </p:txBody>
        </p:sp>
        <p:sp>
          <p:nvSpPr>
            <p:cNvPr id="9243" name="AutoShape 27" descr="images (2)"/>
            <p:cNvSpPr>
              <a:spLocks noChangeArrowheads="1"/>
            </p:cNvSpPr>
            <p:nvPr/>
          </p:nvSpPr>
          <p:spPr bwMode="gray">
            <a:xfrm>
              <a:off x="2217" y="3070"/>
              <a:ext cx="1327" cy="845"/>
            </a:xfrm>
            <a:prstGeom prst="flowChartAlternateProcess">
              <a:avLst/>
            </a:prstGeom>
            <a:blipFill dpi="0" rotWithShape="1">
              <a:blip r:embed="rId8"/>
              <a:srcRect/>
              <a:stretch>
                <a:fillRect/>
              </a:stretch>
            </a:blipFill>
            <a:ln w="38100" algn="ctr">
              <a:solidFill>
                <a:srgbClr val="FFFFFF"/>
              </a:solidFill>
              <a:miter lim="800000"/>
              <a:headEnd/>
              <a:tailEnd/>
            </a:ln>
            <a:effectLst>
              <a:outerShdw dist="81320" dir="3080412" algn="ctr" rotWithShape="0">
                <a:schemeClr val="bg2">
                  <a:alpha val="50000"/>
                </a:schemeClr>
              </a:outerShdw>
            </a:effectLst>
          </p:spPr>
          <p:txBody>
            <a:bodyPr wrap="none" anchor="ctr"/>
            <a:lstStyle/>
            <a:p>
              <a:endParaRPr lang="ar-EG"/>
            </a:p>
          </p:txBody>
        </p:sp>
      </p:grpSp>
    </p:spTree>
    <p:extLst>
      <p:ext uri="{BB962C8B-B14F-4D97-AF65-F5344CB8AC3E}">
        <p14:creationId xmlns:p14="http://schemas.microsoft.com/office/powerpoint/2010/main" val="116584391"/>
      </p:ext>
    </p:extLst>
  </p:cSld>
  <p:clrMapOvr>
    <a:masterClrMapping/>
  </p:clrMapOvr>
  <p:transition advTm="2000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0"/>
                                  </p:stCondLst>
                                  <p:childTnLst>
                                    <p:set>
                                      <p:cBhvr>
                                        <p:cTn id="6" dur="1" fill="hold">
                                          <p:stCondLst>
                                            <p:cond delay="0"/>
                                          </p:stCondLst>
                                        </p:cTn>
                                        <p:tgtEl>
                                          <p:spTgt spid="9220"/>
                                        </p:tgtEl>
                                        <p:attrNameLst>
                                          <p:attrName>style.visibility</p:attrName>
                                        </p:attrNameLst>
                                      </p:cBhvr>
                                      <p:to>
                                        <p:strVal val="visible"/>
                                      </p:to>
                                    </p:set>
                                    <p:anim calcmode="lin" valueType="num">
                                      <p:cBhvr additive="base">
                                        <p:cTn id="7" dur="1000" fill="hold"/>
                                        <p:tgtEl>
                                          <p:spTgt spid="9220"/>
                                        </p:tgtEl>
                                        <p:attrNameLst>
                                          <p:attrName>ppt_x</p:attrName>
                                        </p:attrNameLst>
                                      </p:cBhvr>
                                      <p:tavLst>
                                        <p:tav tm="0">
                                          <p:val>
                                            <p:strVal val="#ppt_x"/>
                                          </p:val>
                                        </p:tav>
                                        <p:tav tm="100000">
                                          <p:val>
                                            <p:strVal val="#ppt_x"/>
                                          </p:val>
                                        </p:tav>
                                      </p:tavLst>
                                    </p:anim>
                                    <p:anim calcmode="lin" valueType="num">
                                      <p:cBhvr additive="base">
                                        <p:cTn id="8" dur="1000" fill="hold"/>
                                        <p:tgtEl>
                                          <p:spTgt spid="9220"/>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1000"/>
                            </p:stCondLst>
                            <p:childTnLst>
                              <p:par>
                                <p:cTn id="10" presetID="3" presetClass="entr" presetSubtype="10" fill="hold" nodeType="afterEffect">
                                  <p:stCondLst>
                                    <p:cond delay="0"/>
                                  </p:stCondLst>
                                  <p:childTnLst>
                                    <p:set>
                                      <p:cBhvr>
                                        <p:cTn id="11" dur="1" fill="hold">
                                          <p:stCondLst>
                                            <p:cond delay="0"/>
                                          </p:stCondLst>
                                        </p:cTn>
                                        <p:tgtEl>
                                          <p:spTgt spid="9223"/>
                                        </p:tgtEl>
                                        <p:attrNameLst>
                                          <p:attrName>style.visibility</p:attrName>
                                        </p:attrNameLst>
                                      </p:cBhvr>
                                      <p:to>
                                        <p:strVal val="visible"/>
                                      </p:to>
                                    </p:set>
                                    <p:animEffect transition="in" filter="blinds(horizontal)">
                                      <p:cBhvr>
                                        <p:cTn id="12" dur="1000"/>
                                        <p:tgtEl>
                                          <p:spTgt spid="9223"/>
                                        </p:tgtEl>
                                      </p:cBhvr>
                                    </p:animEffect>
                                  </p:childTnLst>
                                </p:cTn>
                              </p:par>
                            </p:childTnLst>
                          </p:cTn>
                        </p:par>
                        <p:par>
                          <p:cTn id="13" fill="hold" nodeType="afterGroup">
                            <p:stCondLst>
                              <p:cond delay="2000"/>
                            </p:stCondLst>
                            <p:childTnLst>
                              <p:par>
                                <p:cTn id="14" presetID="3" presetClass="entr" presetSubtype="10" fill="hold" nodeType="afterEffect">
                                  <p:stCondLst>
                                    <p:cond delay="0"/>
                                  </p:stCondLst>
                                  <p:childTnLst>
                                    <p:set>
                                      <p:cBhvr>
                                        <p:cTn id="15" dur="1" fill="hold">
                                          <p:stCondLst>
                                            <p:cond delay="0"/>
                                          </p:stCondLst>
                                        </p:cTn>
                                        <p:tgtEl>
                                          <p:spTgt spid="9232"/>
                                        </p:tgtEl>
                                        <p:attrNameLst>
                                          <p:attrName>style.visibility</p:attrName>
                                        </p:attrNameLst>
                                      </p:cBhvr>
                                      <p:to>
                                        <p:strVal val="visible"/>
                                      </p:to>
                                    </p:set>
                                    <p:animEffect transition="in" filter="blinds(horizontal)">
                                      <p:cBhvr>
                                        <p:cTn id="16" dur="1000"/>
                                        <p:tgtEl>
                                          <p:spTgt spid="9232"/>
                                        </p:tgtEl>
                                      </p:cBhvr>
                                    </p:animEffect>
                                  </p:childTnLst>
                                </p:cTn>
                              </p:par>
                            </p:childTnLst>
                          </p:cTn>
                        </p:par>
                        <p:par>
                          <p:cTn id="17" fill="hold" nodeType="afterGroup">
                            <p:stCondLst>
                              <p:cond delay="3000"/>
                            </p:stCondLst>
                            <p:childTnLst>
                              <p:par>
                                <p:cTn id="18" presetID="3" presetClass="entr" presetSubtype="10" fill="hold" nodeType="afterEffect">
                                  <p:stCondLst>
                                    <p:cond delay="0"/>
                                  </p:stCondLst>
                                  <p:childTnLst>
                                    <p:set>
                                      <p:cBhvr>
                                        <p:cTn id="19" dur="1" fill="hold">
                                          <p:stCondLst>
                                            <p:cond delay="0"/>
                                          </p:stCondLst>
                                        </p:cTn>
                                        <p:tgtEl>
                                          <p:spTgt spid="9226"/>
                                        </p:tgtEl>
                                        <p:attrNameLst>
                                          <p:attrName>style.visibility</p:attrName>
                                        </p:attrNameLst>
                                      </p:cBhvr>
                                      <p:to>
                                        <p:strVal val="visible"/>
                                      </p:to>
                                    </p:set>
                                    <p:animEffect transition="in" filter="blinds(horizontal)">
                                      <p:cBhvr>
                                        <p:cTn id="20" dur="1000"/>
                                        <p:tgtEl>
                                          <p:spTgt spid="9226"/>
                                        </p:tgtEl>
                                      </p:cBhvr>
                                    </p:animEffect>
                                  </p:childTnLst>
                                </p:cTn>
                              </p:par>
                            </p:childTnLst>
                          </p:cTn>
                        </p:par>
                        <p:par>
                          <p:cTn id="21" fill="hold" nodeType="afterGroup">
                            <p:stCondLst>
                              <p:cond delay="4000"/>
                            </p:stCondLst>
                            <p:childTnLst>
                              <p:par>
                                <p:cTn id="22" presetID="3" presetClass="entr" presetSubtype="10" fill="hold" nodeType="afterEffect">
                                  <p:stCondLst>
                                    <p:cond delay="0"/>
                                  </p:stCondLst>
                                  <p:childTnLst>
                                    <p:set>
                                      <p:cBhvr>
                                        <p:cTn id="23" dur="1" fill="hold">
                                          <p:stCondLst>
                                            <p:cond delay="0"/>
                                          </p:stCondLst>
                                        </p:cTn>
                                        <p:tgtEl>
                                          <p:spTgt spid="9235"/>
                                        </p:tgtEl>
                                        <p:attrNameLst>
                                          <p:attrName>style.visibility</p:attrName>
                                        </p:attrNameLst>
                                      </p:cBhvr>
                                      <p:to>
                                        <p:strVal val="visible"/>
                                      </p:to>
                                    </p:set>
                                    <p:animEffect transition="in" filter="blinds(horizontal)">
                                      <p:cBhvr>
                                        <p:cTn id="24" dur="1000"/>
                                        <p:tgtEl>
                                          <p:spTgt spid="9235"/>
                                        </p:tgtEl>
                                      </p:cBhvr>
                                    </p:animEffect>
                                  </p:childTnLst>
                                </p:cTn>
                              </p:par>
                            </p:childTnLst>
                          </p:cTn>
                        </p:par>
                        <p:par>
                          <p:cTn id="25" fill="hold" nodeType="afterGroup">
                            <p:stCondLst>
                              <p:cond delay="5000"/>
                            </p:stCondLst>
                            <p:childTnLst>
                              <p:par>
                                <p:cTn id="26" presetID="3" presetClass="entr" presetSubtype="10" fill="hold" nodeType="afterEffect">
                                  <p:stCondLst>
                                    <p:cond delay="0"/>
                                  </p:stCondLst>
                                  <p:childTnLst>
                                    <p:set>
                                      <p:cBhvr>
                                        <p:cTn id="27" dur="1" fill="hold">
                                          <p:stCondLst>
                                            <p:cond delay="0"/>
                                          </p:stCondLst>
                                        </p:cTn>
                                        <p:tgtEl>
                                          <p:spTgt spid="9229"/>
                                        </p:tgtEl>
                                        <p:attrNameLst>
                                          <p:attrName>style.visibility</p:attrName>
                                        </p:attrNameLst>
                                      </p:cBhvr>
                                      <p:to>
                                        <p:strVal val="visible"/>
                                      </p:to>
                                    </p:set>
                                    <p:animEffect transition="in" filter="blinds(horizontal)">
                                      <p:cBhvr>
                                        <p:cTn id="28" dur="1000"/>
                                        <p:tgtEl>
                                          <p:spTgt spid="9229"/>
                                        </p:tgtEl>
                                      </p:cBhvr>
                                    </p:animEffect>
                                  </p:childTnLst>
                                </p:cTn>
                              </p:par>
                            </p:childTnLst>
                          </p:cTn>
                        </p:par>
                        <p:par>
                          <p:cTn id="29" fill="hold" nodeType="afterGroup">
                            <p:stCondLst>
                              <p:cond delay="6000"/>
                            </p:stCondLst>
                            <p:childTnLst>
                              <p:par>
                                <p:cTn id="30" presetID="3" presetClass="entr" presetSubtype="10" fill="hold" nodeType="afterEffect">
                                  <p:stCondLst>
                                    <p:cond delay="0"/>
                                  </p:stCondLst>
                                  <p:childTnLst>
                                    <p:set>
                                      <p:cBhvr>
                                        <p:cTn id="31" dur="1" fill="hold">
                                          <p:stCondLst>
                                            <p:cond delay="0"/>
                                          </p:stCondLst>
                                        </p:cTn>
                                        <p:tgtEl>
                                          <p:spTgt spid="9238"/>
                                        </p:tgtEl>
                                        <p:attrNameLst>
                                          <p:attrName>style.visibility</p:attrName>
                                        </p:attrNameLst>
                                      </p:cBhvr>
                                      <p:to>
                                        <p:strVal val="visible"/>
                                      </p:to>
                                    </p:set>
                                    <p:animEffect transition="in" filter="blinds(horizontal)">
                                      <p:cBhvr>
                                        <p:cTn id="32" dur="1000"/>
                                        <p:tgtEl>
                                          <p:spTgt spid="9238"/>
                                        </p:tgtEl>
                                      </p:cBhvr>
                                    </p:animEffect>
                                  </p:childTnLst>
                                </p:cTn>
                              </p:par>
                            </p:childTnLst>
                          </p:cTn>
                        </p:par>
                        <p:par>
                          <p:cTn id="33" fill="hold" nodeType="afterGroup">
                            <p:stCondLst>
                              <p:cond delay="7000"/>
                            </p:stCondLst>
                            <p:childTnLst>
                              <p:par>
                                <p:cTn id="34" presetID="3" presetClass="entr" presetSubtype="10" fill="hold" nodeType="afterEffect">
                                  <p:stCondLst>
                                    <p:cond delay="0"/>
                                  </p:stCondLst>
                                  <p:childTnLst>
                                    <p:set>
                                      <p:cBhvr>
                                        <p:cTn id="35" dur="1" fill="hold">
                                          <p:stCondLst>
                                            <p:cond delay="0"/>
                                          </p:stCondLst>
                                        </p:cTn>
                                        <p:tgtEl>
                                          <p:spTgt spid="9241"/>
                                        </p:tgtEl>
                                        <p:attrNameLst>
                                          <p:attrName>style.visibility</p:attrName>
                                        </p:attrNameLst>
                                      </p:cBhvr>
                                      <p:to>
                                        <p:strVal val="visible"/>
                                      </p:to>
                                    </p:set>
                                    <p:animEffect transition="in" filter="blinds(horizontal)">
                                      <p:cBhvr>
                                        <p:cTn id="36" dur="1000"/>
                                        <p:tgtEl>
                                          <p:spTgt spid="92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81000" y="228600"/>
            <a:ext cx="8458200" cy="6324600"/>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grpSp>
        <p:nvGrpSpPr>
          <p:cNvPr id="6" name="Group 5"/>
          <p:cNvGrpSpPr/>
          <p:nvPr/>
        </p:nvGrpSpPr>
        <p:grpSpPr>
          <a:xfrm>
            <a:off x="2291861" y="692517"/>
            <a:ext cx="4727598" cy="1600200"/>
            <a:chOff x="2438400" y="1066800"/>
            <a:chExt cx="4727598" cy="1219200"/>
          </a:xfrm>
        </p:grpSpPr>
        <p:sp>
          <p:nvSpPr>
            <p:cNvPr id="4" name="Rounded Rectangle 3"/>
            <p:cNvSpPr/>
            <p:nvPr/>
          </p:nvSpPr>
          <p:spPr>
            <a:xfrm>
              <a:off x="2438400" y="1066800"/>
              <a:ext cx="4724400" cy="1219200"/>
            </a:xfrm>
            <a:prstGeom prst="roundRect">
              <a:avLst/>
            </a:prstGeom>
          </p:spPr>
          <p:style>
            <a:lnRef idx="1">
              <a:schemeClr val="accent3"/>
            </a:lnRef>
            <a:fillRef idx="2">
              <a:schemeClr val="accent3"/>
            </a:fillRef>
            <a:effectRef idx="1">
              <a:schemeClr val="accent3"/>
            </a:effectRef>
            <a:fontRef idx="minor">
              <a:schemeClr val="dk1"/>
            </a:fontRef>
          </p:style>
          <p:txBody>
            <a:bodyPr rtlCol="1" anchor="ctr"/>
            <a:lstStyle/>
            <a:p>
              <a:pPr algn="ctr"/>
              <a:endParaRPr lang="ar-EG"/>
            </a:p>
          </p:txBody>
        </p:sp>
        <p:sp>
          <p:nvSpPr>
            <p:cNvPr id="5" name="Rectangle 4"/>
            <p:cNvSpPr/>
            <p:nvPr/>
          </p:nvSpPr>
          <p:spPr>
            <a:xfrm>
              <a:off x="2441598" y="1406729"/>
              <a:ext cx="4724400" cy="539342"/>
            </a:xfrm>
            <a:prstGeom prst="rect">
              <a:avLst/>
            </a:prstGeom>
          </p:spPr>
          <p:txBody>
            <a:bodyPr wrap="square">
              <a:spAutoFit/>
            </a:bodyPr>
            <a:lstStyle/>
            <a:p>
              <a:pPr algn="ctr" rtl="1"/>
              <a:r>
                <a:rPr lang="ar-SA" sz="4000" dirty="0">
                  <a:solidFill>
                    <a:srgbClr val="7030A0"/>
                  </a:solidFill>
                  <a:cs typeface="AdvertisingBold" pitchFamily="2" charset="-78"/>
                </a:rPr>
                <a:t>لماذا برنامج الوالدية؟</a:t>
              </a:r>
              <a:endParaRPr lang="en-US" sz="4000" dirty="0">
                <a:solidFill>
                  <a:srgbClr val="7030A0"/>
                </a:solidFill>
                <a:cs typeface="AdvertisingBold" pitchFamily="2" charset="-78"/>
              </a:endParaRPr>
            </a:p>
          </p:txBody>
        </p:sp>
      </p:grpSp>
      <p:grpSp>
        <p:nvGrpSpPr>
          <p:cNvPr id="8" name="Group 7"/>
          <p:cNvGrpSpPr/>
          <p:nvPr/>
        </p:nvGrpSpPr>
        <p:grpSpPr>
          <a:xfrm>
            <a:off x="1178169" y="2133600"/>
            <a:ext cx="6934200" cy="4038600"/>
            <a:chOff x="1371600" y="2133600"/>
            <a:chExt cx="6934200" cy="4038600"/>
          </a:xfrm>
        </p:grpSpPr>
        <p:sp>
          <p:nvSpPr>
            <p:cNvPr id="3" name="Rounded Rectangle 2"/>
            <p:cNvSpPr/>
            <p:nvPr/>
          </p:nvSpPr>
          <p:spPr>
            <a:xfrm>
              <a:off x="1371600" y="2133600"/>
              <a:ext cx="6934200" cy="4038600"/>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algn="ctr"/>
              <a:endParaRPr lang="ar-EG"/>
            </a:p>
          </p:txBody>
        </p:sp>
        <p:sp>
          <p:nvSpPr>
            <p:cNvPr id="7" name="Rectangle 6"/>
            <p:cNvSpPr/>
            <p:nvPr/>
          </p:nvSpPr>
          <p:spPr>
            <a:xfrm>
              <a:off x="1612190" y="2383185"/>
              <a:ext cx="6477000" cy="3539430"/>
            </a:xfrm>
            <a:prstGeom prst="rect">
              <a:avLst/>
            </a:prstGeom>
          </p:spPr>
          <p:txBody>
            <a:bodyPr wrap="square">
              <a:spAutoFit/>
            </a:bodyPr>
            <a:lstStyle/>
            <a:p>
              <a:pPr algn="ctr" rtl="1"/>
              <a:r>
                <a:rPr lang="ar-SA" sz="2800" dirty="0">
                  <a:solidFill>
                    <a:srgbClr val="002060"/>
                  </a:solidFill>
                  <a:cs typeface="AdvertisingBold" pitchFamily="2" charset="-78"/>
                </a:rPr>
                <a:t>لأن عبء تربية الأبناء ليس بالهين، ولأن "كلكم راعٍ وكلكم مسؤول عن رعيته"؛ وجب على كل خبير أن يمد يد العون لإخوانه المربين، ليحمل معهم همومهم، ويُسهم في حل مشكلاتهم، ويدعم جهودهم التي يقدمونها ليجعلوا من أبنائهم ثمارًا طيبة صالحة، نافعة ومستنفعة... ومن هنا نقدم هذا البرنامج.</a:t>
              </a:r>
              <a:endParaRPr lang="en-US" sz="2800" dirty="0">
                <a:solidFill>
                  <a:srgbClr val="002060"/>
                </a:solidFill>
                <a:cs typeface="AdvertisingBold" pitchFamily="2" charset="-78"/>
              </a:endParaRPr>
            </a:p>
          </p:txBody>
        </p:sp>
      </p:grpSp>
    </p:spTree>
    <p:extLst>
      <p:ext uri="{BB962C8B-B14F-4D97-AF65-F5344CB8AC3E}">
        <p14:creationId xmlns:p14="http://schemas.microsoft.com/office/powerpoint/2010/main" val="3314621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Oval 4"/>
          <p:cNvSpPr>
            <a:spLocks noChangeArrowheads="1"/>
          </p:cNvSpPr>
          <p:nvPr/>
        </p:nvSpPr>
        <p:spPr bwMode="gray">
          <a:xfrm>
            <a:off x="2203450" y="2154238"/>
            <a:ext cx="4616450" cy="3941762"/>
          </a:xfrm>
          <a:prstGeom prst="ellipse">
            <a:avLst/>
          </a:prstGeom>
          <a:gradFill rotWithShape="1">
            <a:gsLst>
              <a:gs pos="0">
                <a:srgbClr val="E6E6E6"/>
              </a:gs>
              <a:gs pos="14999">
                <a:srgbClr val="7D8496"/>
              </a:gs>
              <a:gs pos="53000">
                <a:srgbClr val="E6E6E6"/>
              </a:gs>
              <a:gs pos="67999">
                <a:srgbClr val="7D8496"/>
              </a:gs>
              <a:gs pos="92999">
                <a:srgbClr val="E6E6E6"/>
              </a:gs>
              <a:gs pos="100000">
                <a:srgbClr val="FFFFFF"/>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grpSp>
        <p:nvGrpSpPr>
          <p:cNvPr id="2" name="Group 1"/>
          <p:cNvGrpSpPr/>
          <p:nvPr/>
        </p:nvGrpSpPr>
        <p:grpSpPr>
          <a:xfrm>
            <a:off x="2813050" y="2659063"/>
            <a:ext cx="3390900" cy="2892425"/>
            <a:chOff x="2813050" y="2659063"/>
            <a:chExt cx="3390900" cy="2892425"/>
          </a:xfrm>
        </p:grpSpPr>
        <p:sp>
          <p:nvSpPr>
            <p:cNvPr id="9221" name="Oval 5"/>
            <p:cNvSpPr>
              <a:spLocks noChangeArrowheads="1"/>
            </p:cNvSpPr>
            <p:nvPr/>
          </p:nvSpPr>
          <p:spPr bwMode="gray">
            <a:xfrm>
              <a:off x="2813050" y="2659063"/>
              <a:ext cx="3390900" cy="2892425"/>
            </a:xfrm>
            <a:prstGeom prst="ellipse">
              <a:avLst/>
            </a:prstGeom>
            <a:gradFill rotWithShape="1">
              <a:gsLst>
                <a:gs pos="0">
                  <a:srgbClr val="FFFFFF">
                    <a:gamma/>
                    <a:shade val="63137"/>
                    <a:invGamma/>
                  </a:srgbClr>
                </a:gs>
                <a:gs pos="50000">
                  <a:srgbClr val="FFFFFF"/>
                </a:gs>
                <a:gs pos="100000">
                  <a:srgbClr val="FFFFFF">
                    <a:gamma/>
                    <a:shade val="63137"/>
                    <a:invGamma/>
                  </a:srgbClr>
                </a:gs>
              </a:gsLst>
              <a:lin ang="2700000" scaled="1"/>
            </a:gradFill>
            <a:ln>
              <a:noFill/>
            </a:ln>
            <a:effectLst>
              <a:prstShdw prst="shdw17" dist="17961" dir="2700000">
                <a:srgbClr val="FFFFFF">
                  <a:gamma/>
                  <a:shade val="60000"/>
                  <a:invGamma/>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ar-EG"/>
            </a:p>
          </p:txBody>
        </p:sp>
        <p:sp>
          <p:nvSpPr>
            <p:cNvPr id="9222" name="Rectangle 6"/>
            <p:cNvSpPr>
              <a:spLocks noChangeArrowheads="1"/>
            </p:cNvSpPr>
            <p:nvPr/>
          </p:nvSpPr>
          <p:spPr bwMode="auto">
            <a:xfrm>
              <a:off x="3038547" y="3426594"/>
              <a:ext cx="313848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ar-EG" sz="3600" dirty="0" smtClean="0">
                  <a:solidFill>
                    <a:srgbClr val="292929"/>
                  </a:solidFill>
                  <a:latin typeface="Times New Roman" pitchFamily="18" charset="0"/>
                  <a:cs typeface="AdvertisingBold" pitchFamily="2" charset="-78"/>
                </a:rPr>
                <a:t>في </a:t>
              </a:r>
              <a:r>
                <a:rPr lang="ar-EG" sz="3600" dirty="0" smtClean="0">
                  <a:solidFill>
                    <a:srgbClr val="292929"/>
                  </a:solidFill>
                  <a:latin typeface="Times New Roman" pitchFamily="18" charset="0"/>
                  <a:cs typeface="AdvertisingBold" pitchFamily="2" charset="-78"/>
                </a:rPr>
                <a:t>هذا البرنامج</a:t>
              </a:r>
              <a:endParaRPr lang="en-US" sz="3600" dirty="0">
                <a:solidFill>
                  <a:srgbClr val="292929"/>
                </a:solidFill>
                <a:latin typeface="Times New Roman" pitchFamily="18" charset="0"/>
                <a:cs typeface="AdvertisingBold" pitchFamily="2" charset="-78"/>
              </a:endParaRPr>
            </a:p>
          </p:txBody>
        </p:sp>
      </p:grpSp>
      <p:grpSp>
        <p:nvGrpSpPr>
          <p:cNvPr id="9225" name="Group 9"/>
          <p:cNvGrpSpPr>
            <a:grpSpLocks/>
          </p:cNvGrpSpPr>
          <p:nvPr/>
        </p:nvGrpSpPr>
        <p:grpSpPr bwMode="auto">
          <a:xfrm>
            <a:off x="2819400" y="304800"/>
            <a:ext cx="3373438" cy="2906713"/>
            <a:chOff x="1811" y="220"/>
            <a:chExt cx="1962" cy="1719"/>
          </a:xfrm>
        </p:grpSpPr>
        <p:grpSp>
          <p:nvGrpSpPr>
            <p:cNvPr id="9226" name="Group 10"/>
            <p:cNvGrpSpPr>
              <a:grpSpLocks/>
            </p:cNvGrpSpPr>
            <p:nvPr/>
          </p:nvGrpSpPr>
          <p:grpSpPr bwMode="auto">
            <a:xfrm>
              <a:off x="1811" y="220"/>
              <a:ext cx="1962" cy="1719"/>
              <a:chOff x="437" y="1700"/>
              <a:chExt cx="1110" cy="1096"/>
            </a:xfrm>
          </p:grpSpPr>
          <p:grpSp>
            <p:nvGrpSpPr>
              <p:cNvPr id="9227" name="Group 11"/>
              <p:cNvGrpSpPr>
                <a:grpSpLocks/>
              </p:cNvGrpSpPr>
              <p:nvPr/>
            </p:nvGrpSpPr>
            <p:grpSpPr bwMode="auto">
              <a:xfrm>
                <a:off x="437" y="1700"/>
                <a:ext cx="1110" cy="1096"/>
                <a:chOff x="437" y="1700"/>
                <a:chExt cx="1110" cy="1096"/>
              </a:xfrm>
            </p:grpSpPr>
            <p:sp>
              <p:nvSpPr>
                <p:cNvPr id="9228" name="Oval 12"/>
                <p:cNvSpPr>
                  <a:spLocks noChangeArrowheads="1"/>
                </p:cNvSpPr>
                <p:nvPr/>
              </p:nvSpPr>
              <p:spPr bwMode="gray">
                <a:xfrm>
                  <a:off x="437" y="1700"/>
                  <a:ext cx="1110" cy="1096"/>
                </a:xfrm>
                <a:prstGeom prst="ellipse">
                  <a:avLst/>
                </a:prstGeom>
                <a:solidFill>
                  <a:srgbClr val="3333CC">
                    <a:alpha val="10001"/>
                  </a:srgbClr>
                </a:solidFill>
                <a:ln>
                  <a:noFill/>
                </a:ln>
                <a:effectLst/>
                <a:extLst>
                  <a:ext uri="{91240B29-F687-4F45-9708-019B960494DF}">
                    <a14:hiddenLine xmlns:a14="http://schemas.microsoft.com/office/drawing/2010/main" w="57150">
                      <a:solidFill>
                        <a:srgbClr val="FFFFFF"/>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9229" name="Oval 13"/>
                <p:cNvSpPr>
                  <a:spLocks noChangeArrowheads="1"/>
                </p:cNvSpPr>
                <p:nvPr/>
              </p:nvSpPr>
              <p:spPr bwMode="gray">
                <a:xfrm>
                  <a:off x="462" y="1725"/>
                  <a:ext cx="1062" cy="1048"/>
                </a:xfrm>
                <a:prstGeom prst="ellipse">
                  <a:avLst/>
                </a:prstGeom>
                <a:solidFill>
                  <a:srgbClr val="DE608D">
                    <a:alpha val="10001"/>
                  </a:srgbClr>
                </a:solidFill>
                <a:ln>
                  <a:noFill/>
                </a:ln>
                <a:effectLst/>
                <a:extLst>
                  <a:ext uri="{91240B29-F687-4F45-9708-019B960494DF}">
                    <a14:hiddenLine xmlns:a14="http://schemas.microsoft.com/office/drawing/2010/main" w="57150">
                      <a:solidFill>
                        <a:srgbClr val="FFFFFF"/>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grpSp>
          <p:grpSp>
            <p:nvGrpSpPr>
              <p:cNvPr id="9230" name="Group 14"/>
              <p:cNvGrpSpPr>
                <a:grpSpLocks/>
              </p:cNvGrpSpPr>
              <p:nvPr/>
            </p:nvGrpSpPr>
            <p:grpSpPr bwMode="auto">
              <a:xfrm>
                <a:off x="486" y="1748"/>
                <a:ext cx="1026" cy="1014"/>
                <a:chOff x="437" y="1700"/>
                <a:chExt cx="1110" cy="1096"/>
              </a:xfrm>
            </p:grpSpPr>
            <p:sp>
              <p:nvSpPr>
                <p:cNvPr id="9231" name="Oval 15"/>
                <p:cNvSpPr>
                  <a:spLocks noChangeArrowheads="1"/>
                </p:cNvSpPr>
                <p:nvPr/>
              </p:nvSpPr>
              <p:spPr bwMode="gray">
                <a:xfrm>
                  <a:off x="437" y="1700"/>
                  <a:ext cx="1110" cy="1096"/>
                </a:xfrm>
                <a:prstGeom prst="ellipse">
                  <a:avLst/>
                </a:prstGeom>
                <a:solidFill>
                  <a:srgbClr val="DE608D">
                    <a:alpha val="10001"/>
                  </a:srgbClr>
                </a:solidFill>
                <a:ln>
                  <a:noFill/>
                </a:ln>
                <a:effectLst/>
                <a:extLst>
                  <a:ext uri="{91240B29-F687-4F45-9708-019B960494DF}">
                    <a14:hiddenLine xmlns:a14="http://schemas.microsoft.com/office/drawing/2010/main" w="57150">
                      <a:solidFill>
                        <a:srgbClr val="FFFFFF"/>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9232" name="Oval 16"/>
                <p:cNvSpPr>
                  <a:spLocks noChangeArrowheads="1"/>
                </p:cNvSpPr>
                <p:nvPr/>
              </p:nvSpPr>
              <p:spPr bwMode="gray">
                <a:xfrm>
                  <a:off x="462" y="1725"/>
                  <a:ext cx="1062" cy="1048"/>
                </a:xfrm>
                <a:prstGeom prst="ellipse">
                  <a:avLst/>
                </a:prstGeom>
                <a:solidFill>
                  <a:srgbClr val="3333CC">
                    <a:alpha val="10001"/>
                  </a:srgbClr>
                </a:solidFill>
                <a:ln>
                  <a:noFill/>
                </a:ln>
                <a:effectLst/>
                <a:extLst>
                  <a:ext uri="{91240B29-F687-4F45-9708-019B960494DF}">
                    <a14:hiddenLine xmlns:a14="http://schemas.microsoft.com/office/drawing/2010/main" w="57150">
                      <a:solidFill>
                        <a:srgbClr val="FFFFFF"/>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grpSp>
        </p:grpSp>
        <p:sp>
          <p:nvSpPr>
            <p:cNvPr id="9233" name="Oval 17"/>
            <p:cNvSpPr>
              <a:spLocks noChangeArrowheads="1"/>
            </p:cNvSpPr>
            <p:nvPr/>
          </p:nvSpPr>
          <p:spPr bwMode="gray">
            <a:xfrm>
              <a:off x="1948" y="341"/>
              <a:ext cx="1681" cy="1476"/>
            </a:xfrm>
            <a:prstGeom prst="ellipse">
              <a:avLst/>
            </a:prstGeom>
            <a:gradFill rotWithShape="1">
              <a:gsLst>
                <a:gs pos="0">
                  <a:srgbClr val="DE608D"/>
                </a:gs>
                <a:gs pos="100000">
                  <a:srgbClr val="DE608D">
                    <a:gamma/>
                    <a:shade val="31765"/>
                    <a:invGamma/>
                  </a:srgbClr>
                </a:gs>
              </a:gsLst>
              <a:lin ang="5400000" scaled="1"/>
            </a:gradFill>
            <a:ln w="38100" algn="ctr">
              <a:solidFill>
                <a:srgbClr val="F8F8F8">
                  <a:alpha val="80000"/>
                </a:srgbClr>
              </a:solidFill>
              <a:round/>
              <a:headEnd/>
              <a:tailEnd/>
            </a:ln>
            <a:effectLst/>
            <a:extLst>
              <a:ext uri="{AF507438-7753-43E0-B8FC-AC1667EBCBE1}">
                <a14:hiddenEffects xmlns:a14="http://schemas.microsoft.com/office/drawing/2010/main">
                  <a:effectLst>
                    <a:outerShdw dist="35921" dir="2700000" algn="ctr" rotWithShape="0">
                      <a:schemeClr val="tx2">
                        <a:alpha val="50000"/>
                      </a:schemeClr>
                    </a:outerShdw>
                  </a:effectLst>
                </a14:hiddenEffects>
              </a:ext>
            </a:extLst>
          </p:spPr>
          <p:txBody>
            <a:bodyPr wrap="none" anchor="ctr"/>
            <a:lstStyle/>
            <a:p>
              <a:endParaRPr lang="ar-EG"/>
            </a:p>
          </p:txBody>
        </p:sp>
        <p:sp>
          <p:nvSpPr>
            <p:cNvPr id="9234" name="Rectangle 18"/>
            <p:cNvSpPr>
              <a:spLocks noChangeArrowheads="1"/>
            </p:cNvSpPr>
            <p:nvPr/>
          </p:nvSpPr>
          <p:spPr bwMode="auto">
            <a:xfrm>
              <a:off x="2039" y="833"/>
              <a:ext cx="1511" cy="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tabLst>
                  <a:tab pos="701675" algn="l"/>
                </a:tabLst>
              </a:pPr>
              <a:r>
                <a:rPr lang="ar-EG" sz="2400" dirty="0" smtClean="0">
                  <a:solidFill>
                    <a:schemeClr val="bg1"/>
                  </a:solidFill>
                  <a:latin typeface="Times New Roman" pitchFamily="18" charset="0"/>
                  <a:cs typeface="AdvertisingBold" pitchFamily="2" charset="-78"/>
                </a:rPr>
                <a:t>الإسلام أجيال من الرجال .</a:t>
              </a:r>
              <a:endParaRPr lang="en-US" sz="2400" dirty="0">
                <a:solidFill>
                  <a:schemeClr val="bg1"/>
                </a:solidFill>
                <a:latin typeface="Times New Roman" pitchFamily="18" charset="0"/>
                <a:cs typeface="AdvertisingBold" pitchFamily="2" charset="-78"/>
              </a:endParaRPr>
            </a:p>
          </p:txBody>
        </p:sp>
      </p:grpSp>
      <p:grpSp>
        <p:nvGrpSpPr>
          <p:cNvPr id="9235" name="Group 19"/>
          <p:cNvGrpSpPr>
            <a:grpSpLocks/>
          </p:cNvGrpSpPr>
          <p:nvPr/>
        </p:nvGrpSpPr>
        <p:grpSpPr bwMode="auto">
          <a:xfrm>
            <a:off x="5487988" y="3494088"/>
            <a:ext cx="3373437" cy="2906712"/>
            <a:chOff x="3549" y="2083"/>
            <a:chExt cx="1962" cy="1719"/>
          </a:xfrm>
        </p:grpSpPr>
        <p:grpSp>
          <p:nvGrpSpPr>
            <p:cNvPr id="9236" name="Group 20"/>
            <p:cNvGrpSpPr>
              <a:grpSpLocks/>
            </p:cNvGrpSpPr>
            <p:nvPr/>
          </p:nvGrpSpPr>
          <p:grpSpPr bwMode="auto">
            <a:xfrm>
              <a:off x="3549" y="2083"/>
              <a:ext cx="1962" cy="1719"/>
              <a:chOff x="437" y="1700"/>
              <a:chExt cx="1110" cy="1096"/>
            </a:xfrm>
          </p:grpSpPr>
          <p:grpSp>
            <p:nvGrpSpPr>
              <p:cNvPr id="9237" name="Group 21"/>
              <p:cNvGrpSpPr>
                <a:grpSpLocks/>
              </p:cNvGrpSpPr>
              <p:nvPr/>
            </p:nvGrpSpPr>
            <p:grpSpPr bwMode="auto">
              <a:xfrm>
                <a:off x="437" y="1700"/>
                <a:ext cx="1110" cy="1096"/>
                <a:chOff x="437" y="1700"/>
                <a:chExt cx="1110" cy="1096"/>
              </a:xfrm>
            </p:grpSpPr>
            <p:sp>
              <p:nvSpPr>
                <p:cNvPr id="9238" name="Oval 22"/>
                <p:cNvSpPr>
                  <a:spLocks noChangeArrowheads="1"/>
                </p:cNvSpPr>
                <p:nvPr/>
              </p:nvSpPr>
              <p:spPr bwMode="gray">
                <a:xfrm>
                  <a:off x="437" y="1700"/>
                  <a:ext cx="1110" cy="1096"/>
                </a:xfrm>
                <a:prstGeom prst="ellipse">
                  <a:avLst/>
                </a:prstGeom>
                <a:solidFill>
                  <a:srgbClr val="F6AE44">
                    <a:alpha val="10001"/>
                  </a:srgbClr>
                </a:solidFill>
                <a:ln>
                  <a:noFill/>
                </a:ln>
                <a:effectLst/>
                <a:extLst>
                  <a:ext uri="{91240B29-F687-4F45-9708-019B960494DF}">
                    <a14:hiddenLine xmlns:a14="http://schemas.microsoft.com/office/drawing/2010/main" w="57150">
                      <a:solidFill>
                        <a:srgbClr val="FFFFFF"/>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9239" name="Oval 23"/>
                <p:cNvSpPr>
                  <a:spLocks noChangeArrowheads="1"/>
                </p:cNvSpPr>
                <p:nvPr/>
              </p:nvSpPr>
              <p:spPr bwMode="gray">
                <a:xfrm>
                  <a:off x="462" y="1725"/>
                  <a:ext cx="1062" cy="1048"/>
                </a:xfrm>
                <a:prstGeom prst="ellipse">
                  <a:avLst/>
                </a:prstGeom>
                <a:solidFill>
                  <a:srgbClr val="817E00">
                    <a:alpha val="10001"/>
                  </a:srgbClr>
                </a:solidFill>
                <a:ln>
                  <a:noFill/>
                </a:ln>
                <a:effectLst/>
                <a:extLst>
                  <a:ext uri="{91240B29-F687-4F45-9708-019B960494DF}">
                    <a14:hiddenLine xmlns:a14="http://schemas.microsoft.com/office/drawing/2010/main" w="57150">
                      <a:solidFill>
                        <a:srgbClr val="FFFFFF"/>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grpSp>
          <p:grpSp>
            <p:nvGrpSpPr>
              <p:cNvPr id="9240" name="Group 24"/>
              <p:cNvGrpSpPr>
                <a:grpSpLocks/>
              </p:cNvGrpSpPr>
              <p:nvPr/>
            </p:nvGrpSpPr>
            <p:grpSpPr bwMode="auto">
              <a:xfrm>
                <a:off x="486" y="1748"/>
                <a:ext cx="1026" cy="1014"/>
                <a:chOff x="437" y="1700"/>
                <a:chExt cx="1110" cy="1096"/>
              </a:xfrm>
            </p:grpSpPr>
            <p:sp>
              <p:nvSpPr>
                <p:cNvPr id="9241" name="Oval 25"/>
                <p:cNvSpPr>
                  <a:spLocks noChangeArrowheads="1"/>
                </p:cNvSpPr>
                <p:nvPr/>
              </p:nvSpPr>
              <p:spPr bwMode="gray">
                <a:xfrm>
                  <a:off x="437" y="1700"/>
                  <a:ext cx="1110" cy="1096"/>
                </a:xfrm>
                <a:prstGeom prst="ellipse">
                  <a:avLst/>
                </a:prstGeom>
                <a:solidFill>
                  <a:srgbClr val="817E00">
                    <a:alpha val="10001"/>
                  </a:srgbClr>
                </a:solidFill>
                <a:ln>
                  <a:noFill/>
                </a:ln>
                <a:effectLst/>
                <a:extLst>
                  <a:ext uri="{91240B29-F687-4F45-9708-019B960494DF}">
                    <a14:hiddenLine xmlns:a14="http://schemas.microsoft.com/office/drawing/2010/main" w="57150">
                      <a:solidFill>
                        <a:srgbClr val="FFFFFF"/>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9242" name="Oval 26"/>
                <p:cNvSpPr>
                  <a:spLocks noChangeArrowheads="1"/>
                </p:cNvSpPr>
                <p:nvPr/>
              </p:nvSpPr>
              <p:spPr bwMode="gray">
                <a:xfrm>
                  <a:off x="462" y="1725"/>
                  <a:ext cx="1062" cy="1048"/>
                </a:xfrm>
                <a:prstGeom prst="ellipse">
                  <a:avLst/>
                </a:prstGeom>
                <a:solidFill>
                  <a:srgbClr val="817E00">
                    <a:alpha val="10001"/>
                  </a:srgbClr>
                </a:solidFill>
                <a:ln>
                  <a:noFill/>
                </a:ln>
                <a:effectLst/>
                <a:extLst>
                  <a:ext uri="{91240B29-F687-4F45-9708-019B960494DF}">
                    <a14:hiddenLine xmlns:a14="http://schemas.microsoft.com/office/drawing/2010/main" w="57150">
                      <a:solidFill>
                        <a:srgbClr val="FFFFFF"/>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grpSp>
        </p:grpSp>
        <p:grpSp>
          <p:nvGrpSpPr>
            <p:cNvPr id="9243" name="Group 27"/>
            <p:cNvGrpSpPr>
              <a:grpSpLocks/>
            </p:cNvGrpSpPr>
            <p:nvPr/>
          </p:nvGrpSpPr>
          <p:grpSpPr bwMode="auto">
            <a:xfrm>
              <a:off x="3671" y="2149"/>
              <a:ext cx="1764" cy="1543"/>
              <a:chOff x="708" y="2203"/>
              <a:chExt cx="751" cy="741"/>
            </a:xfrm>
          </p:grpSpPr>
          <p:sp>
            <p:nvSpPr>
              <p:cNvPr id="9244" name="Oval 28"/>
              <p:cNvSpPr>
                <a:spLocks noChangeArrowheads="1"/>
              </p:cNvSpPr>
              <p:nvPr/>
            </p:nvSpPr>
            <p:spPr bwMode="gray">
              <a:xfrm>
                <a:off x="728" y="2235"/>
                <a:ext cx="716" cy="709"/>
              </a:xfrm>
              <a:prstGeom prst="ellipse">
                <a:avLst/>
              </a:prstGeom>
              <a:gradFill rotWithShape="1">
                <a:gsLst>
                  <a:gs pos="0">
                    <a:srgbClr val="0099CC"/>
                  </a:gs>
                  <a:gs pos="100000">
                    <a:srgbClr val="0099CC">
                      <a:gamma/>
                      <a:shade val="31765"/>
                      <a:invGamma/>
                    </a:srgbClr>
                  </a:gs>
                </a:gsLst>
                <a:lin ang="5400000" scaled="1"/>
              </a:gradFill>
              <a:ln w="38100" algn="ctr">
                <a:solidFill>
                  <a:srgbClr val="F8F8F8">
                    <a:alpha val="80000"/>
                  </a:srgbClr>
                </a:solidFill>
                <a:round/>
                <a:headEnd/>
                <a:tailEnd/>
              </a:ln>
              <a:effectLst/>
              <a:extLst>
                <a:ext uri="{AF507438-7753-43E0-B8FC-AC1667EBCBE1}">
                  <a14:hiddenEffects xmlns:a14="http://schemas.microsoft.com/office/drawing/2010/main">
                    <a:effectLst>
                      <a:outerShdw dist="35921" dir="2700000" algn="ctr" rotWithShape="0">
                        <a:schemeClr val="tx2">
                          <a:alpha val="50000"/>
                        </a:schemeClr>
                      </a:outerShdw>
                    </a:effectLst>
                  </a14:hiddenEffects>
                </a:ext>
              </a:extLst>
            </p:spPr>
            <p:txBody>
              <a:bodyPr wrap="none" anchor="ctr"/>
              <a:lstStyle/>
              <a:p>
                <a:endParaRPr lang="ar-EG"/>
              </a:p>
            </p:txBody>
          </p:sp>
          <p:pic>
            <p:nvPicPr>
              <p:cNvPr id="9245" name="Picture 29" descr="cir_lighteffect0"/>
              <p:cNvPicPr>
                <a:picLocks noChangeAspect="1" noChangeArrowheads="1"/>
              </p:cNvPicPr>
              <p:nvPr/>
            </p:nvPicPr>
            <p:blipFill>
              <a:blip r:embed="rId2">
                <a:lum bright="18000" contrast="-12000"/>
                <a:extLst>
                  <a:ext uri="{28A0092B-C50C-407E-A947-70E740481C1C}">
                    <a14:useLocalDpi xmlns:a14="http://schemas.microsoft.com/office/drawing/2010/main" val="0"/>
                  </a:ext>
                </a:extLst>
              </a:blip>
              <a:srcRect/>
              <a:stretch>
                <a:fillRect/>
              </a:stretch>
            </p:blipFill>
            <p:spPr bwMode="gray">
              <a:xfrm>
                <a:off x="708" y="2203"/>
                <a:ext cx="751" cy="644"/>
              </a:xfrm>
              <a:prstGeom prst="rect">
                <a:avLst/>
              </a:prstGeom>
              <a:noFill/>
              <a:extLst>
                <a:ext uri="{909E8E84-426E-40DD-AFC4-6F175D3DCCD1}">
                  <a14:hiddenFill xmlns:a14="http://schemas.microsoft.com/office/drawing/2010/main">
                    <a:solidFill>
                      <a:srgbClr val="FFFFFF"/>
                    </a:solidFill>
                  </a14:hiddenFill>
                </a:ext>
              </a:extLst>
            </p:spPr>
          </p:pic>
        </p:grpSp>
        <p:sp>
          <p:nvSpPr>
            <p:cNvPr id="9246" name="Oval 30"/>
            <p:cNvSpPr>
              <a:spLocks noChangeArrowheads="1"/>
            </p:cNvSpPr>
            <p:nvPr/>
          </p:nvSpPr>
          <p:spPr bwMode="gray">
            <a:xfrm>
              <a:off x="3697" y="2216"/>
              <a:ext cx="1682" cy="1476"/>
            </a:xfrm>
            <a:prstGeom prst="ellipse">
              <a:avLst/>
            </a:prstGeom>
            <a:gradFill rotWithShape="1">
              <a:gsLst>
                <a:gs pos="0">
                  <a:srgbClr val="663300"/>
                </a:gs>
                <a:gs pos="100000">
                  <a:srgbClr val="663300">
                    <a:gamma/>
                    <a:shade val="31765"/>
                    <a:invGamma/>
                  </a:srgbClr>
                </a:gs>
              </a:gsLst>
              <a:lin ang="5400000" scaled="1"/>
            </a:gradFill>
            <a:ln w="38100" algn="ctr">
              <a:solidFill>
                <a:srgbClr val="F8F8F8">
                  <a:alpha val="80000"/>
                </a:srgbClr>
              </a:solidFill>
              <a:round/>
              <a:headEnd/>
              <a:tailEnd/>
            </a:ln>
            <a:effectLst/>
            <a:extLst>
              <a:ext uri="{AF507438-7753-43E0-B8FC-AC1667EBCBE1}">
                <a14:hiddenEffects xmlns:a14="http://schemas.microsoft.com/office/drawing/2010/main">
                  <a:effectLst>
                    <a:outerShdw dist="35921" dir="2700000" algn="ctr" rotWithShape="0">
                      <a:schemeClr val="tx2">
                        <a:alpha val="50000"/>
                      </a:schemeClr>
                    </a:outerShdw>
                  </a:effectLst>
                </a14:hiddenEffects>
              </a:ext>
            </a:extLst>
          </p:spPr>
          <p:txBody>
            <a:bodyPr wrap="none" anchor="ctr"/>
            <a:lstStyle/>
            <a:p>
              <a:endParaRPr lang="ar-EG"/>
            </a:p>
          </p:txBody>
        </p:sp>
        <p:sp>
          <p:nvSpPr>
            <p:cNvPr id="9247" name="Rectangle 31"/>
            <p:cNvSpPr>
              <a:spLocks noChangeArrowheads="1"/>
            </p:cNvSpPr>
            <p:nvPr/>
          </p:nvSpPr>
          <p:spPr bwMode="auto">
            <a:xfrm>
              <a:off x="3868" y="2685"/>
              <a:ext cx="1343" cy="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tabLst>
                  <a:tab pos="701675" algn="l"/>
                </a:tabLst>
              </a:pPr>
              <a:r>
                <a:rPr lang="ar-EG" sz="2400" dirty="0" smtClean="0">
                  <a:solidFill>
                    <a:schemeClr val="bg1"/>
                  </a:solidFill>
                  <a:latin typeface="Times New Roman" pitchFamily="18" charset="0"/>
                  <a:cs typeface="AdvertisingBold" pitchFamily="2" charset="-78"/>
                </a:rPr>
                <a:t>نعود إليهم أم تعو إلينا؟</a:t>
              </a:r>
              <a:endParaRPr lang="en-US" sz="2400" dirty="0">
                <a:solidFill>
                  <a:schemeClr val="bg1"/>
                </a:solidFill>
                <a:latin typeface="Times New Roman" pitchFamily="18" charset="0"/>
                <a:cs typeface="AdvertisingBold" pitchFamily="2" charset="-78"/>
              </a:endParaRPr>
            </a:p>
          </p:txBody>
        </p:sp>
      </p:grpSp>
      <p:grpSp>
        <p:nvGrpSpPr>
          <p:cNvPr id="9248" name="Group 32"/>
          <p:cNvGrpSpPr>
            <a:grpSpLocks/>
          </p:cNvGrpSpPr>
          <p:nvPr/>
        </p:nvGrpSpPr>
        <p:grpSpPr bwMode="auto">
          <a:xfrm>
            <a:off x="304800" y="3417888"/>
            <a:ext cx="3373438" cy="2906712"/>
            <a:chOff x="249" y="2082"/>
            <a:chExt cx="1962" cy="1719"/>
          </a:xfrm>
        </p:grpSpPr>
        <p:grpSp>
          <p:nvGrpSpPr>
            <p:cNvPr id="9249" name="Group 33"/>
            <p:cNvGrpSpPr>
              <a:grpSpLocks/>
            </p:cNvGrpSpPr>
            <p:nvPr/>
          </p:nvGrpSpPr>
          <p:grpSpPr bwMode="auto">
            <a:xfrm>
              <a:off x="249" y="2082"/>
              <a:ext cx="1962" cy="1719"/>
              <a:chOff x="437" y="1700"/>
              <a:chExt cx="1110" cy="1096"/>
            </a:xfrm>
          </p:grpSpPr>
          <p:grpSp>
            <p:nvGrpSpPr>
              <p:cNvPr id="9250" name="Group 34"/>
              <p:cNvGrpSpPr>
                <a:grpSpLocks/>
              </p:cNvGrpSpPr>
              <p:nvPr/>
            </p:nvGrpSpPr>
            <p:grpSpPr bwMode="auto">
              <a:xfrm>
                <a:off x="437" y="1700"/>
                <a:ext cx="1110" cy="1096"/>
                <a:chOff x="437" y="1700"/>
                <a:chExt cx="1110" cy="1096"/>
              </a:xfrm>
            </p:grpSpPr>
            <p:sp>
              <p:nvSpPr>
                <p:cNvPr id="9251" name="Oval 35"/>
                <p:cNvSpPr>
                  <a:spLocks noChangeArrowheads="1"/>
                </p:cNvSpPr>
                <p:nvPr/>
              </p:nvSpPr>
              <p:spPr bwMode="gray">
                <a:xfrm>
                  <a:off x="437" y="1700"/>
                  <a:ext cx="1110" cy="1096"/>
                </a:xfrm>
                <a:prstGeom prst="ellipse">
                  <a:avLst/>
                </a:prstGeom>
                <a:solidFill>
                  <a:srgbClr val="35ADE3">
                    <a:alpha val="10001"/>
                  </a:srgbClr>
                </a:solidFill>
                <a:ln>
                  <a:noFill/>
                </a:ln>
                <a:effectLst/>
                <a:extLst>
                  <a:ext uri="{91240B29-F687-4F45-9708-019B960494DF}">
                    <a14:hiddenLine xmlns:a14="http://schemas.microsoft.com/office/drawing/2010/main" w="57150">
                      <a:solidFill>
                        <a:srgbClr val="FFFFFF"/>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9252" name="Oval 36"/>
                <p:cNvSpPr>
                  <a:spLocks noChangeArrowheads="1"/>
                </p:cNvSpPr>
                <p:nvPr/>
              </p:nvSpPr>
              <p:spPr bwMode="gray">
                <a:xfrm>
                  <a:off x="462" y="1725"/>
                  <a:ext cx="1062" cy="1048"/>
                </a:xfrm>
                <a:prstGeom prst="ellipse">
                  <a:avLst/>
                </a:prstGeom>
                <a:solidFill>
                  <a:srgbClr val="35ADE3">
                    <a:alpha val="10001"/>
                  </a:srgbClr>
                </a:solidFill>
                <a:ln>
                  <a:noFill/>
                </a:ln>
                <a:effectLst/>
                <a:extLst>
                  <a:ext uri="{91240B29-F687-4F45-9708-019B960494DF}">
                    <a14:hiddenLine xmlns:a14="http://schemas.microsoft.com/office/drawing/2010/main" w="57150">
                      <a:solidFill>
                        <a:srgbClr val="FFFFFF"/>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grpSp>
          <p:grpSp>
            <p:nvGrpSpPr>
              <p:cNvPr id="9253" name="Group 37"/>
              <p:cNvGrpSpPr>
                <a:grpSpLocks/>
              </p:cNvGrpSpPr>
              <p:nvPr/>
            </p:nvGrpSpPr>
            <p:grpSpPr bwMode="auto">
              <a:xfrm>
                <a:off x="486" y="1748"/>
                <a:ext cx="1026" cy="1014"/>
                <a:chOff x="437" y="1700"/>
                <a:chExt cx="1110" cy="1096"/>
              </a:xfrm>
            </p:grpSpPr>
            <p:sp>
              <p:nvSpPr>
                <p:cNvPr id="9254" name="Oval 38"/>
                <p:cNvSpPr>
                  <a:spLocks noChangeArrowheads="1"/>
                </p:cNvSpPr>
                <p:nvPr/>
              </p:nvSpPr>
              <p:spPr bwMode="gray">
                <a:xfrm>
                  <a:off x="437" y="1700"/>
                  <a:ext cx="1110" cy="1096"/>
                </a:xfrm>
                <a:prstGeom prst="ellipse">
                  <a:avLst/>
                </a:prstGeom>
                <a:solidFill>
                  <a:srgbClr val="35ADE3">
                    <a:alpha val="10001"/>
                  </a:srgbClr>
                </a:solidFill>
                <a:ln>
                  <a:noFill/>
                </a:ln>
                <a:effectLst/>
                <a:extLst>
                  <a:ext uri="{91240B29-F687-4F45-9708-019B960494DF}">
                    <a14:hiddenLine xmlns:a14="http://schemas.microsoft.com/office/drawing/2010/main" w="57150">
                      <a:solidFill>
                        <a:srgbClr val="FFFFFF"/>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9255" name="Oval 39"/>
                <p:cNvSpPr>
                  <a:spLocks noChangeArrowheads="1"/>
                </p:cNvSpPr>
                <p:nvPr/>
              </p:nvSpPr>
              <p:spPr bwMode="gray">
                <a:xfrm>
                  <a:off x="462" y="1725"/>
                  <a:ext cx="1062" cy="1048"/>
                </a:xfrm>
                <a:prstGeom prst="ellipse">
                  <a:avLst/>
                </a:prstGeom>
                <a:solidFill>
                  <a:srgbClr val="35ADE3">
                    <a:alpha val="10001"/>
                  </a:srgbClr>
                </a:solidFill>
                <a:ln>
                  <a:noFill/>
                </a:ln>
                <a:effectLst/>
                <a:extLst>
                  <a:ext uri="{91240B29-F687-4F45-9708-019B960494DF}">
                    <a14:hiddenLine xmlns:a14="http://schemas.microsoft.com/office/drawing/2010/main" w="57150">
                      <a:solidFill>
                        <a:srgbClr val="FFFFFF"/>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grpSp>
        </p:grpSp>
        <p:sp>
          <p:nvSpPr>
            <p:cNvPr id="9256" name="Oval 40"/>
            <p:cNvSpPr>
              <a:spLocks noChangeArrowheads="1"/>
            </p:cNvSpPr>
            <p:nvPr/>
          </p:nvSpPr>
          <p:spPr bwMode="gray">
            <a:xfrm>
              <a:off x="382" y="2215"/>
              <a:ext cx="1681" cy="1476"/>
            </a:xfrm>
            <a:prstGeom prst="ellipse">
              <a:avLst/>
            </a:prstGeom>
            <a:gradFill rotWithShape="1">
              <a:gsLst>
                <a:gs pos="0">
                  <a:srgbClr val="35ADE3"/>
                </a:gs>
                <a:gs pos="100000">
                  <a:srgbClr val="35ADE3">
                    <a:gamma/>
                    <a:shade val="31765"/>
                    <a:invGamma/>
                  </a:srgbClr>
                </a:gs>
              </a:gsLst>
              <a:lin ang="5400000" scaled="1"/>
            </a:gradFill>
            <a:ln w="38100" algn="ctr">
              <a:solidFill>
                <a:srgbClr val="F8F8F8">
                  <a:alpha val="80000"/>
                </a:srgbClr>
              </a:solidFill>
              <a:round/>
              <a:headEnd/>
              <a:tailEnd/>
            </a:ln>
            <a:effectLst/>
            <a:extLst>
              <a:ext uri="{AF507438-7753-43E0-B8FC-AC1667EBCBE1}">
                <a14:hiddenEffects xmlns:a14="http://schemas.microsoft.com/office/drawing/2010/main">
                  <a:effectLst>
                    <a:outerShdw dist="35921" dir="2700000" algn="ctr" rotWithShape="0">
                      <a:schemeClr val="tx2">
                        <a:alpha val="50000"/>
                      </a:schemeClr>
                    </a:outerShdw>
                  </a:effectLst>
                </a14:hiddenEffects>
              </a:ext>
            </a:extLst>
          </p:spPr>
          <p:txBody>
            <a:bodyPr wrap="none" anchor="ctr"/>
            <a:lstStyle/>
            <a:p>
              <a:endParaRPr lang="ar-EG"/>
            </a:p>
          </p:txBody>
        </p:sp>
        <p:sp>
          <p:nvSpPr>
            <p:cNvPr id="9257" name="Rectangle 41"/>
            <p:cNvSpPr>
              <a:spLocks noChangeArrowheads="1"/>
            </p:cNvSpPr>
            <p:nvPr/>
          </p:nvSpPr>
          <p:spPr bwMode="auto">
            <a:xfrm>
              <a:off x="521" y="2685"/>
              <a:ext cx="1398" cy="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tabLst>
                  <a:tab pos="701675" algn="l"/>
                </a:tabLst>
              </a:pPr>
              <a:r>
                <a:rPr lang="ar-EG" sz="2400" dirty="0" smtClean="0">
                  <a:solidFill>
                    <a:schemeClr val="bg1"/>
                  </a:solidFill>
                  <a:latin typeface="Times New Roman" pitchFamily="18" charset="0"/>
                  <a:cs typeface="AdvertisingBold" pitchFamily="2" charset="-78"/>
                </a:rPr>
                <a:t>أليست تربيتنا دائمًا إسلامية</a:t>
              </a:r>
              <a:endParaRPr lang="ar-EG" sz="2400" dirty="0">
                <a:solidFill>
                  <a:schemeClr val="bg1"/>
                </a:solidFill>
                <a:latin typeface="Times New Roman" pitchFamily="18" charset="0"/>
                <a:cs typeface="AdvertisingBold" pitchFamily="2" charset="-78"/>
              </a:endParaRPr>
            </a:p>
          </p:txBody>
        </p:sp>
      </p:grpSp>
    </p:spTree>
    <p:extLst>
      <p:ext uri="{BB962C8B-B14F-4D97-AF65-F5344CB8AC3E}">
        <p14:creationId xmlns:p14="http://schemas.microsoft.com/office/powerpoint/2010/main" val="157694649"/>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220"/>
                                        </p:tgtEl>
                                        <p:attrNameLst>
                                          <p:attrName>style.visibility</p:attrName>
                                        </p:attrNameLst>
                                      </p:cBhvr>
                                      <p:to>
                                        <p:strVal val="visible"/>
                                      </p:to>
                                    </p:set>
                                    <p:animEffect transition="in" filter="fade">
                                      <p:cBhvr>
                                        <p:cTn id="7" dur="1000"/>
                                        <p:tgtEl>
                                          <p:spTgt spid="9220"/>
                                        </p:tgtEl>
                                      </p:cBhvr>
                                    </p:animEffect>
                                    <p:anim calcmode="lin" valueType="num">
                                      <p:cBhvr>
                                        <p:cTn id="8" dur="1000" fill="hold"/>
                                        <p:tgtEl>
                                          <p:spTgt spid="9220"/>
                                        </p:tgtEl>
                                        <p:attrNameLst>
                                          <p:attrName>ppt_x</p:attrName>
                                        </p:attrNameLst>
                                      </p:cBhvr>
                                      <p:tavLst>
                                        <p:tav tm="0">
                                          <p:val>
                                            <p:strVal val="#ppt_x"/>
                                          </p:val>
                                        </p:tav>
                                        <p:tav tm="100000">
                                          <p:val>
                                            <p:strVal val="#ppt_x"/>
                                          </p:val>
                                        </p:tav>
                                      </p:tavLst>
                                    </p:anim>
                                    <p:anim calcmode="lin" valueType="num">
                                      <p:cBhvr>
                                        <p:cTn id="9" dur="1000" fill="hold"/>
                                        <p:tgtEl>
                                          <p:spTgt spid="922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iterate type="lt">
                                    <p:tmPct val="5000"/>
                                  </p:iterate>
                                  <p:childTnLst>
                                    <p:set>
                                      <p:cBhvr>
                                        <p:cTn id="20" dur="1" fill="hold">
                                          <p:stCondLst>
                                            <p:cond delay="0"/>
                                          </p:stCondLst>
                                        </p:cTn>
                                        <p:tgtEl>
                                          <p:spTgt spid="9225"/>
                                        </p:tgtEl>
                                        <p:attrNameLst>
                                          <p:attrName>style.visibility</p:attrName>
                                        </p:attrNameLst>
                                      </p:cBhvr>
                                      <p:to>
                                        <p:strVal val="visible"/>
                                      </p:to>
                                    </p:set>
                                    <p:anim calcmode="lin" valueType="num">
                                      <p:cBhvr>
                                        <p:cTn id="21" dur="1000" fill="hold"/>
                                        <p:tgtEl>
                                          <p:spTgt spid="9225"/>
                                        </p:tgtEl>
                                        <p:attrNameLst>
                                          <p:attrName>ppt_w</p:attrName>
                                        </p:attrNameLst>
                                      </p:cBhvr>
                                      <p:tavLst>
                                        <p:tav tm="0">
                                          <p:val>
                                            <p:fltVal val="0"/>
                                          </p:val>
                                        </p:tav>
                                        <p:tav tm="100000">
                                          <p:val>
                                            <p:strVal val="#ppt_w"/>
                                          </p:val>
                                        </p:tav>
                                      </p:tavLst>
                                    </p:anim>
                                    <p:anim calcmode="lin" valueType="num">
                                      <p:cBhvr>
                                        <p:cTn id="22" dur="1000" fill="hold"/>
                                        <p:tgtEl>
                                          <p:spTgt spid="9225"/>
                                        </p:tgtEl>
                                        <p:attrNameLst>
                                          <p:attrName>ppt_h</p:attrName>
                                        </p:attrNameLst>
                                      </p:cBhvr>
                                      <p:tavLst>
                                        <p:tav tm="0">
                                          <p:val>
                                            <p:fltVal val="0"/>
                                          </p:val>
                                        </p:tav>
                                        <p:tav tm="100000">
                                          <p:val>
                                            <p:strVal val="#ppt_h"/>
                                          </p:val>
                                        </p:tav>
                                      </p:tavLst>
                                    </p:anim>
                                    <p:anim calcmode="lin" valueType="num">
                                      <p:cBhvr>
                                        <p:cTn id="23" dur="1000" fill="hold"/>
                                        <p:tgtEl>
                                          <p:spTgt spid="9225"/>
                                        </p:tgtEl>
                                        <p:attrNameLst>
                                          <p:attrName>style.rotation</p:attrName>
                                        </p:attrNameLst>
                                      </p:cBhvr>
                                      <p:tavLst>
                                        <p:tav tm="0">
                                          <p:val>
                                            <p:fltVal val="90"/>
                                          </p:val>
                                        </p:tav>
                                        <p:tav tm="100000">
                                          <p:val>
                                            <p:fltVal val="0"/>
                                          </p:val>
                                        </p:tav>
                                      </p:tavLst>
                                    </p:anim>
                                    <p:animEffect transition="in" filter="fade">
                                      <p:cBhvr>
                                        <p:cTn id="24" dur="1000"/>
                                        <p:tgtEl>
                                          <p:spTgt spid="9225"/>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31" presetClass="entr" presetSubtype="0" fill="hold" nodeType="clickEffect">
                                  <p:stCondLst>
                                    <p:cond delay="0"/>
                                  </p:stCondLst>
                                  <p:iterate type="lt">
                                    <p:tmPct val="5000"/>
                                  </p:iterate>
                                  <p:childTnLst>
                                    <p:set>
                                      <p:cBhvr>
                                        <p:cTn id="28" dur="1" fill="hold">
                                          <p:stCondLst>
                                            <p:cond delay="0"/>
                                          </p:stCondLst>
                                        </p:cTn>
                                        <p:tgtEl>
                                          <p:spTgt spid="9235"/>
                                        </p:tgtEl>
                                        <p:attrNameLst>
                                          <p:attrName>style.visibility</p:attrName>
                                        </p:attrNameLst>
                                      </p:cBhvr>
                                      <p:to>
                                        <p:strVal val="visible"/>
                                      </p:to>
                                    </p:set>
                                    <p:anim calcmode="lin" valueType="num">
                                      <p:cBhvr>
                                        <p:cTn id="29" dur="1000" fill="hold"/>
                                        <p:tgtEl>
                                          <p:spTgt spid="9235"/>
                                        </p:tgtEl>
                                        <p:attrNameLst>
                                          <p:attrName>ppt_w</p:attrName>
                                        </p:attrNameLst>
                                      </p:cBhvr>
                                      <p:tavLst>
                                        <p:tav tm="0">
                                          <p:val>
                                            <p:fltVal val="0"/>
                                          </p:val>
                                        </p:tav>
                                        <p:tav tm="100000">
                                          <p:val>
                                            <p:strVal val="#ppt_w"/>
                                          </p:val>
                                        </p:tav>
                                      </p:tavLst>
                                    </p:anim>
                                    <p:anim calcmode="lin" valueType="num">
                                      <p:cBhvr>
                                        <p:cTn id="30" dur="1000" fill="hold"/>
                                        <p:tgtEl>
                                          <p:spTgt spid="9235"/>
                                        </p:tgtEl>
                                        <p:attrNameLst>
                                          <p:attrName>ppt_h</p:attrName>
                                        </p:attrNameLst>
                                      </p:cBhvr>
                                      <p:tavLst>
                                        <p:tav tm="0">
                                          <p:val>
                                            <p:fltVal val="0"/>
                                          </p:val>
                                        </p:tav>
                                        <p:tav tm="100000">
                                          <p:val>
                                            <p:strVal val="#ppt_h"/>
                                          </p:val>
                                        </p:tav>
                                      </p:tavLst>
                                    </p:anim>
                                    <p:anim calcmode="lin" valueType="num">
                                      <p:cBhvr>
                                        <p:cTn id="31" dur="1000" fill="hold"/>
                                        <p:tgtEl>
                                          <p:spTgt spid="9235"/>
                                        </p:tgtEl>
                                        <p:attrNameLst>
                                          <p:attrName>style.rotation</p:attrName>
                                        </p:attrNameLst>
                                      </p:cBhvr>
                                      <p:tavLst>
                                        <p:tav tm="0">
                                          <p:val>
                                            <p:fltVal val="90"/>
                                          </p:val>
                                        </p:tav>
                                        <p:tav tm="100000">
                                          <p:val>
                                            <p:fltVal val="0"/>
                                          </p:val>
                                        </p:tav>
                                      </p:tavLst>
                                    </p:anim>
                                    <p:animEffect transition="in" filter="fade">
                                      <p:cBhvr>
                                        <p:cTn id="32" dur="1000"/>
                                        <p:tgtEl>
                                          <p:spTgt spid="923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1" presetClass="entr" presetSubtype="0" fill="hold" nodeType="clickEffect">
                                  <p:stCondLst>
                                    <p:cond delay="0"/>
                                  </p:stCondLst>
                                  <p:iterate type="lt">
                                    <p:tmPct val="5000"/>
                                  </p:iterate>
                                  <p:childTnLst>
                                    <p:set>
                                      <p:cBhvr>
                                        <p:cTn id="36" dur="1" fill="hold">
                                          <p:stCondLst>
                                            <p:cond delay="0"/>
                                          </p:stCondLst>
                                        </p:cTn>
                                        <p:tgtEl>
                                          <p:spTgt spid="9248"/>
                                        </p:tgtEl>
                                        <p:attrNameLst>
                                          <p:attrName>style.visibility</p:attrName>
                                        </p:attrNameLst>
                                      </p:cBhvr>
                                      <p:to>
                                        <p:strVal val="visible"/>
                                      </p:to>
                                    </p:set>
                                    <p:anim calcmode="lin" valueType="num">
                                      <p:cBhvr>
                                        <p:cTn id="37" dur="1000" fill="hold"/>
                                        <p:tgtEl>
                                          <p:spTgt spid="9248"/>
                                        </p:tgtEl>
                                        <p:attrNameLst>
                                          <p:attrName>ppt_w</p:attrName>
                                        </p:attrNameLst>
                                      </p:cBhvr>
                                      <p:tavLst>
                                        <p:tav tm="0">
                                          <p:val>
                                            <p:fltVal val="0"/>
                                          </p:val>
                                        </p:tav>
                                        <p:tav tm="100000">
                                          <p:val>
                                            <p:strVal val="#ppt_w"/>
                                          </p:val>
                                        </p:tav>
                                      </p:tavLst>
                                    </p:anim>
                                    <p:anim calcmode="lin" valueType="num">
                                      <p:cBhvr>
                                        <p:cTn id="38" dur="1000" fill="hold"/>
                                        <p:tgtEl>
                                          <p:spTgt spid="9248"/>
                                        </p:tgtEl>
                                        <p:attrNameLst>
                                          <p:attrName>ppt_h</p:attrName>
                                        </p:attrNameLst>
                                      </p:cBhvr>
                                      <p:tavLst>
                                        <p:tav tm="0">
                                          <p:val>
                                            <p:fltVal val="0"/>
                                          </p:val>
                                        </p:tav>
                                        <p:tav tm="100000">
                                          <p:val>
                                            <p:strVal val="#ppt_h"/>
                                          </p:val>
                                        </p:tav>
                                      </p:tavLst>
                                    </p:anim>
                                    <p:anim calcmode="lin" valueType="num">
                                      <p:cBhvr>
                                        <p:cTn id="39" dur="1000" fill="hold"/>
                                        <p:tgtEl>
                                          <p:spTgt spid="9248"/>
                                        </p:tgtEl>
                                        <p:attrNameLst>
                                          <p:attrName>style.rotation</p:attrName>
                                        </p:attrNameLst>
                                      </p:cBhvr>
                                      <p:tavLst>
                                        <p:tav tm="0">
                                          <p:val>
                                            <p:fltVal val="90"/>
                                          </p:val>
                                        </p:tav>
                                        <p:tav tm="100000">
                                          <p:val>
                                            <p:fltVal val="0"/>
                                          </p:val>
                                        </p:tav>
                                      </p:tavLst>
                                    </p:anim>
                                    <p:animEffect transition="in" filter="fade">
                                      <p:cBhvr>
                                        <p:cTn id="40" dur="1000"/>
                                        <p:tgtEl>
                                          <p:spTgt spid="92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98" name="Group 34"/>
          <p:cNvGrpSpPr>
            <a:grpSpLocks/>
          </p:cNvGrpSpPr>
          <p:nvPr/>
        </p:nvGrpSpPr>
        <p:grpSpPr bwMode="auto">
          <a:xfrm>
            <a:off x="611185" y="1980384"/>
            <a:ext cx="7623175" cy="1550646"/>
            <a:chOff x="432" y="1030"/>
            <a:chExt cx="4802" cy="890"/>
          </a:xfrm>
        </p:grpSpPr>
        <p:sp>
          <p:nvSpPr>
            <p:cNvPr id="11268" name="AutoShape 4"/>
            <p:cNvSpPr>
              <a:spLocks noChangeArrowheads="1"/>
            </p:cNvSpPr>
            <p:nvPr/>
          </p:nvSpPr>
          <p:spPr bwMode="gray">
            <a:xfrm>
              <a:off x="432" y="1030"/>
              <a:ext cx="4802" cy="890"/>
            </a:xfrm>
            <a:prstGeom prst="roundRect">
              <a:avLst>
                <a:gd name="adj" fmla="val 20287"/>
              </a:avLst>
            </a:prstGeom>
            <a:gradFill rotWithShape="1">
              <a:gsLst>
                <a:gs pos="0">
                  <a:srgbClr val="339933"/>
                </a:gs>
                <a:gs pos="100000">
                  <a:srgbClr val="339933">
                    <a:gamma/>
                    <a:shade val="46275"/>
                    <a:invGamma/>
                  </a:srgbClr>
                </a:gs>
              </a:gsLst>
              <a:lin ang="0" scaled="1"/>
            </a:gradFill>
            <a:ln w="38100" algn="ctr">
              <a:solidFill>
                <a:srgbClr val="FFFFFF"/>
              </a:solidFill>
              <a:round/>
              <a:headEnd/>
              <a:tailEnd/>
            </a:ln>
            <a:effectLst>
              <a:outerShdw dist="107763" dir="2700000" algn="ctr" rotWithShape="0">
                <a:srgbClr val="001D3A">
                  <a:alpha val="50000"/>
                </a:srgbClr>
              </a:outerShdw>
            </a:effectLst>
          </p:spPr>
          <p:txBody>
            <a:bodyPr wrap="none" anchor="ctr"/>
            <a:lstStyle/>
            <a:p>
              <a:pPr algn="ctr" rtl="0" eaLnBrk="0" hangingPunct="0"/>
              <a:endParaRPr lang="en-US" sz="2000" b="1" dirty="0">
                <a:solidFill>
                  <a:srgbClr val="FFFFFF"/>
                </a:solidFill>
                <a:effectLst>
                  <a:outerShdw blurRad="38100" dist="38100" dir="2700000" algn="tl">
                    <a:srgbClr val="000000"/>
                  </a:outerShdw>
                </a:effectLst>
                <a:cs typeface="Monotype Koufi" pitchFamily="2" charset="-78"/>
              </a:endParaRPr>
            </a:p>
          </p:txBody>
        </p:sp>
        <p:sp>
          <p:nvSpPr>
            <p:cNvPr id="11269" name="Rectangle 5"/>
            <p:cNvSpPr>
              <a:spLocks noChangeArrowheads="1"/>
            </p:cNvSpPr>
            <p:nvPr/>
          </p:nvSpPr>
          <p:spPr bwMode="auto">
            <a:xfrm>
              <a:off x="432" y="1298"/>
              <a:ext cx="4802" cy="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ar-EG" sz="3200" dirty="0" smtClean="0">
                  <a:solidFill>
                    <a:schemeClr val="bg1"/>
                  </a:solidFill>
                  <a:cs typeface="AdvertisingBold" pitchFamily="2" charset="-78"/>
                </a:rPr>
                <a:t>جمال تربية الإسلام.</a:t>
              </a:r>
              <a:endParaRPr lang="ar-EG" sz="3200" dirty="0">
                <a:solidFill>
                  <a:schemeClr val="bg1"/>
                </a:solidFill>
                <a:cs typeface="AdvertisingBold" pitchFamily="2" charset="-78"/>
              </a:endParaRPr>
            </a:p>
          </p:txBody>
        </p:sp>
      </p:grpSp>
      <p:grpSp>
        <p:nvGrpSpPr>
          <p:cNvPr id="11299" name="Group 35"/>
          <p:cNvGrpSpPr>
            <a:grpSpLocks/>
          </p:cNvGrpSpPr>
          <p:nvPr/>
        </p:nvGrpSpPr>
        <p:grpSpPr bwMode="auto">
          <a:xfrm>
            <a:off x="611186" y="3893973"/>
            <a:ext cx="7697788" cy="1552827"/>
            <a:chOff x="437" y="1979"/>
            <a:chExt cx="4849" cy="889"/>
          </a:xfrm>
        </p:grpSpPr>
        <p:sp>
          <p:nvSpPr>
            <p:cNvPr id="11280" name="AutoShape 16"/>
            <p:cNvSpPr>
              <a:spLocks noChangeArrowheads="1"/>
            </p:cNvSpPr>
            <p:nvPr/>
          </p:nvSpPr>
          <p:spPr bwMode="gray">
            <a:xfrm>
              <a:off x="437" y="1979"/>
              <a:ext cx="4802" cy="889"/>
            </a:xfrm>
            <a:prstGeom prst="roundRect">
              <a:avLst>
                <a:gd name="adj" fmla="val 20287"/>
              </a:avLst>
            </a:prstGeom>
            <a:gradFill rotWithShape="1">
              <a:gsLst>
                <a:gs pos="0">
                  <a:srgbClr val="EC6636"/>
                </a:gs>
                <a:gs pos="100000">
                  <a:srgbClr val="EC6636">
                    <a:gamma/>
                    <a:shade val="46275"/>
                    <a:invGamma/>
                  </a:srgbClr>
                </a:gs>
              </a:gsLst>
              <a:lin ang="0" scaled="1"/>
            </a:gradFill>
            <a:ln w="38100" algn="ctr">
              <a:solidFill>
                <a:srgbClr val="FFFFFF"/>
              </a:solidFill>
              <a:round/>
              <a:headEnd/>
              <a:tailEnd/>
            </a:ln>
            <a:effectLst>
              <a:outerShdw dist="107763" dir="2700000" algn="ctr" rotWithShape="0">
                <a:srgbClr val="001D3A">
                  <a:alpha val="50000"/>
                </a:srgbClr>
              </a:outerShdw>
            </a:effectLst>
          </p:spPr>
          <p:txBody>
            <a:bodyPr wrap="none" anchor="ctr"/>
            <a:lstStyle/>
            <a:p>
              <a:pPr algn="ctr" rtl="0" eaLnBrk="0" hangingPunct="0"/>
              <a:endParaRPr lang="en-US" sz="2000" b="1" dirty="0">
                <a:solidFill>
                  <a:srgbClr val="FFFFFF"/>
                </a:solidFill>
                <a:effectLst>
                  <a:outerShdw blurRad="38100" dist="38100" dir="2700000" algn="tl">
                    <a:srgbClr val="000000"/>
                  </a:outerShdw>
                </a:effectLst>
                <a:cs typeface="Monotype Koufi" pitchFamily="2" charset="-78"/>
              </a:endParaRPr>
            </a:p>
          </p:txBody>
        </p:sp>
        <p:sp>
          <p:nvSpPr>
            <p:cNvPr id="11281" name="Rectangle 17"/>
            <p:cNvSpPr>
              <a:spLocks noChangeArrowheads="1"/>
            </p:cNvSpPr>
            <p:nvPr/>
          </p:nvSpPr>
          <p:spPr bwMode="auto">
            <a:xfrm>
              <a:off x="484" y="1988"/>
              <a:ext cx="4802" cy="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ar-EG" sz="3200" dirty="0" smtClean="0">
                  <a:solidFill>
                    <a:schemeClr val="bg1"/>
                  </a:solidFill>
                  <a:cs typeface="AdvertisingBold" pitchFamily="2" charset="-78"/>
                </a:rPr>
                <a:t>التربية الإسلامية:</a:t>
              </a:r>
              <a:endParaRPr lang="ar-SA" sz="3200" dirty="0">
                <a:solidFill>
                  <a:schemeClr val="bg1"/>
                </a:solidFill>
                <a:cs typeface="AdvertisingBold" pitchFamily="2" charset="-78"/>
              </a:endParaRPr>
            </a:p>
            <a:p>
              <a:pPr algn="ctr" rtl="1"/>
              <a:r>
                <a:rPr lang="ar-SA" sz="2800" dirty="0" smtClean="0">
                  <a:solidFill>
                    <a:schemeClr val="bg1"/>
                  </a:solidFill>
                  <a:cs typeface="AdvertisingBold" pitchFamily="2" charset="-78"/>
                </a:rPr>
                <a:t>(</a:t>
              </a:r>
              <a:r>
                <a:rPr lang="ar-EG" sz="2800" dirty="0" smtClean="0">
                  <a:solidFill>
                    <a:schemeClr val="bg1"/>
                  </a:solidFill>
                  <a:cs typeface="AdvertisingBold" pitchFamily="2" charset="-78"/>
                </a:rPr>
                <a:t>إيمانية, </a:t>
              </a:r>
              <a:r>
                <a:rPr lang="ar-EG" sz="2800" dirty="0" smtClean="0">
                  <a:solidFill>
                    <a:srgbClr val="FFFF00"/>
                  </a:solidFill>
                  <a:cs typeface="AdvertisingBold" pitchFamily="2" charset="-78"/>
                </a:rPr>
                <a:t>رحيمة</a:t>
              </a:r>
              <a:r>
                <a:rPr lang="ar-EG" sz="2800" dirty="0">
                  <a:solidFill>
                    <a:schemeClr val="bg1"/>
                  </a:solidFill>
                  <a:cs typeface="AdvertisingBold" pitchFamily="2" charset="-78"/>
                </a:rPr>
                <a:t>،</a:t>
              </a:r>
              <a:r>
                <a:rPr lang="ar-EG" sz="2800" dirty="0" smtClean="0">
                  <a:solidFill>
                    <a:schemeClr val="bg1"/>
                  </a:solidFill>
                  <a:cs typeface="AdvertisingBold" pitchFamily="2" charset="-78"/>
                </a:rPr>
                <a:t> </a:t>
              </a:r>
              <a:r>
                <a:rPr lang="ar-EG" sz="2800" dirty="0" smtClean="0">
                  <a:solidFill>
                    <a:schemeClr val="bg1"/>
                  </a:solidFill>
                  <a:cs typeface="AdvertisingBold" pitchFamily="2" charset="-78"/>
                </a:rPr>
                <a:t>دنيوية </a:t>
              </a:r>
              <a:r>
                <a:rPr lang="ar-EG" sz="2800" dirty="0" smtClean="0">
                  <a:solidFill>
                    <a:schemeClr val="bg1"/>
                  </a:solidFill>
                  <a:cs typeface="AdvertisingBold" pitchFamily="2" charset="-78"/>
                </a:rPr>
                <a:t>أخروية، </a:t>
              </a:r>
              <a:r>
                <a:rPr lang="ar-EG" sz="2800" dirty="0" smtClean="0">
                  <a:solidFill>
                    <a:srgbClr val="FFFF00"/>
                  </a:solidFill>
                  <a:cs typeface="AdvertisingBold" pitchFamily="2" charset="-78"/>
                </a:rPr>
                <a:t>توكلية لا </a:t>
              </a:r>
              <a:r>
                <a:rPr lang="ar-EG" sz="2800" dirty="0" smtClean="0">
                  <a:solidFill>
                    <a:srgbClr val="FFFF00"/>
                  </a:solidFill>
                  <a:cs typeface="AdvertisingBold" pitchFamily="2" charset="-78"/>
                </a:rPr>
                <a:t>تواكلية</a:t>
              </a:r>
              <a:r>
                <a:rPr lang="ar-EG" sz="2800" dirty="0">
                  <a:solidFill>
                    <a:schemeClr val="bg1"/>
                  </a:solidFill>
                  <a:cs typeface="AdvertisingBold" pitchFamily="2" charset="-78"/>
                </a:rPr>
                <a:t>،</a:t>
              </a:r>
              <a:r>
                <a:rPr lang="ar-EG" sz="2800" dirty="0" smtClean="0">
                  <a:solidFill>
                    <a:schemeClr val="bg1"/>
                  </a:solidFill>
                  <a:cs typeface="AdvertisingBold" pitchFamily="2" charset="-78"/>
                </a:rPr>
                <a:t> مطمئنة، </a:t>
              </a:r>
              <a:r>
                <a:rPr lang="ar-EG" sz="2800" dirty="0" smtClean="0">
                  <a:solidFill>
                    <a:srgbClr val="FFFF00"/>
                  </a:solidFill>
                  <a:cs typeface="AdvertisingBold" pitchFamily="2" charset="-78"/>
                </a:rPr>
                <a:t>مبادرة</a:t>
              </a:r>
              <a:r>
                <a:rPr lang="ar-EG" sz="2800" dirty="0">
                  <a:solidFill>
                    <a:schemeClr val="bg1"/>
                  </a:solidFill>
                  <a:cs typeface="AdvertisingBold" pitchFamily="2" charset="-78"/>
                </a:rPr>
                <a:t>،</a:t>
              </a:r>
              <a:r>
                <a:rPr lang="ar-EG" sz="2800" dirty="0" smtClean="0">
                  <a:solidFill>
                    <a:schemeClr val="bg1"/>
                  </a:solidFill>
                  <a:cs typeface="AdvertisingBold" pitchFamily="2" charset="-78"/>
                </a:rPr>
                <a:t> واقعية، </a:t>
              </a:r>
              <a:r>
                <a:rPr lang="ar-EG" sz="2800" dirty="0" smtClean="0">
                  <a:solidFill>
                    <a:srgbClr val="FFFF00"/>
                  </a:solidFill>
                  <a:cs typeface="AdvertisingBold" pitchFamily="2" charset="-78"/>
                </a:rPr>
                <a:t>منفتحة</a:t>
              </a:r>
              <a:r>
                <a:rPr lang="ar-SA" sz="2800" dirty="0" smtClean="0">
                  <a:solidFill>
                    <a:schemeClr val="bg1"/>
                  </a:solidFill>
                  <a:cs typeface="AdvertisingBold" pitchFamily="2" charset="-78"/>
                </a:rPr>
                <a:t>).</a:t>
              </a:r>
              <a:endParaRPr lang="ar-SA" sz="2800" dirty="0">
                <a:solidFill>
                  <a:schemeClr val="bg1"/>
                </a:solidFill>
                <a:cs typeface="AdvertisingBold" pitchFamily="2" charset="-78"/>
              </a:endParaRPr>
            </a:p>
          </p:txBody>
        </p:sp>
      </p:grpSp>
      <p:sp>
        <p:nvSpPr>
          <p:cNvPr id="2" name="Rounded Rectangle 1"/>
          <p:cNvSpPr/>
          <p:nvPr/>
        </p:nvSpPr>
        <p:spPr>
          <a:xfrm>
            <a:off x="2211387" y="381000"/>
            <a:ext cx="47244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4000" dirty="0" smtClean="0">
                <a:solidFill>
                  <a:schemeClr val="tx1"/>
                </a:solidFill>
                <a:cs typeface="AdvertisingBold" pitchFamily="2" charset="-78"/>
              </a:rPr>
              <a:t>تابع</a:t>
            </a:r>
            <a:r>
              <a:rPr lang="ar-EG" sz="4000" dirty="0" smtClean="0">
                <a:cs typeface="AdvertisingBold" pitchFamily="2" charset="-78"/>
              </a:rPr>
              <a:t>: </a:t>
            </a:r>
            <a:r>
              <a:rPr lang="ar-EG" sz="4000" dirty="0" smtClean="0">
                <a:cs typeface="AdvertisingBold" pitchFamily="2" charset="-78"/>
              </a:rPr>
              <a:t>في </a:t>
            </a:r>
            <a:r>
              <a:rPr lang="ar-EG" sz="4000" dirty="0" smtClean="0">
                <a:cs typeface="AdvertisingBold" pitchFamily="2" charset="-78"/>
              </a:rPr>
              <a:t>هذا البرنامج</a:t>
            </a:r>
            <a:endParaRPr lang="ar-EG" sz="1600" dirty="0">
              <a:cs typeface="AdvertisingBold" pitchFamily="2" charset="-78"/>
            </a:endParaRPr>
          </a:p>
        </p:txBody>
      </p:sp>
    </p:spTree>
    <p:extLst>
      <p:ext uri="{BB962C8B-B14F-4D97-AF65-F5344CB8AC3E}">
        <p14:creationId xmlns:p14="http://schemas.microsoft.com/office/powerpoint/2010/main" val="1334766021"/>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17" presetClass="entr" presetSubtype="2" fill="hold" nodeType="clickEffect">
                                  <p:stCondLst>
                                    <p:cond delay="0"/>
                                  </p:stCondLst>
                                  <p:childTnLst>
                                    <p:set>
                                      <p:cBhvr>
                                        <p:cTn id="13" dur="1" fill="hold">
                                          <p:stCondLst>
                                            <p:cond delay="0"/>
                                          </p:stCondLst>
                                        </p:cTn>
                                        <p:tgtEl>
                                          <p:spTgt spid="11298"/>
                                        </p:tgtEl>
                                        <p:attrNameLst>
                                          <p:attrName>style.visibility</p:attrName>
                                        </p:attrNameLst>
                                      </p:cBhvr>
                                      <p:to>
                                        <p:strVal val="visible"/>
                                      </p:to>
                                    </p:set>
                                    <p:anim calcmode="lin" valueType="num">
                                      <p:cBhvr>
                                        <p:cTn id="14" dur="1000" fill="hold"/>
                                        <p:tgtEl>
                                          <p:spTgt spid="11298"/>
                                        </p:tgtEl>
                                        <p:attrNameLst>
                                          <p:attrName>ppt_x</p:attrName>
                                        </p:attrNameLst>
                                      </p:cBhvr>
                                      <p:tavLst>
                                        <p:tav tm="0">
                                          <p:val>
                                            <p:strVal val="#ppt_x+#ppt_w/2"/>
                                          </p:val>
                                        </p:tav>
                                        <p:tav tm="100000">
                                          <p:val>
                                            <p:strVal val="#ppt_x"/>
                                          </p:val>
                                        </p:tav>
                                      </p:tavLst>
                                    </p:anim>
                                    <p:anim calcmode="lin" valueType="num">
                                      <p:cBhvr>
                                        <p:cTn id="15" dur="1000" fill="hold"/>
                                        <p:tgtEl>
                                          <p:spTgt spid="11298"/>
                                        </p:tgtEl>
                                        <p:attrNameLst>
                                          <p:attrName>ppt_y</p:attrName>
                                        </p:attrNameLst>
                                      </p:cBhvr>
                                      <p:tavLst>
                                        <p:tav tm="0">
                                          <p:val>
                                            <p:strVal val="#ppt_y"/>
                                          </p:val>
                                        </p:tav>
                                        <p:tav tm="100000">
                                          <p:val>
                                            <p:strVal val="#ppt_y"/>
                                          </p:val>
                                        </p:tav>
                                      </p:tavLst>
                                    </p:anim>
                                    <p:anim calcmode="lin" valueType="num">
                                      <p:cBhvr>
                                        <p:cTn id="16" dur="1000" fill="hold"/>
                                        <p:tgtEl>
                                          <p:spTgt spid="11298"/>
                                        </p:tgtEl>
                                        <p:attrNameLst>
                                          <p:attrName>ppt_w</p:attrName>
                                        </p:attrNameLst>
                                      </p:cBhvr>
                                      <p:tavLst>
                                        <p:tav tm="0">
                                          <p:val>
                                            <p:fltVal val="0"/>
                                          </p:val>
                                        </p:tav>
                                        <p:tav tm="100000">
                                          <p:val>
                                            <p:strVal val="#ppt_w"/>
                                          </p:val>
                                        </p:tav>
                                      </p:tavLst>
                                    </p:anim>
                                    <p:anim calcmode="lin" valueType="num">
                                      <p:cBhvr>
                                        <p:cTn id="17" dur="1000" fill="hold"/>
                                        <p:tgtEl>
                                          <p:spTgt spid="11298"/>
                                        </p:tgtEl>
                                        <p:attrNameLst>
                                          <p:attrName>ppt_h</p:attrName>
                                        </p:attrNameLst>
                                      </p:cBhvr>
                                      <p:tavLst>
                                        <p:tav tm="0">
                                          <p:val>
                                            <p:strVal val="#ppt_h"/>
                                          </p:val>
                                        </p:tav>
                                        <p:tav tm="100000">
                                          <p:val>
                                            <p:strVal val="#ppt_h"/>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17" presetClass="entr" presetSubtype="2" fill="hold" nodeType="clickEffect">
                                  <p:stCondLst>
                                    <p:cond delay="0"/>
                                  </p:stCondLst>
                                  <p:childTnLst>
                                    <p:set>
                                      <p:cBhvr>
                                        <p:cTn id="21" dur="1" fill="hold">
                                          <p:stCondLst>
                                            <p:cond delay="0"/>
                                          </p:stCondLst>
                                        </p:cTn>
                                        <p:tgtEl>
                                          <p:spTgt spid="11299"/>
                                        </p:tgtEl>
                                        <p:attrNameLst>
                                          <p:attrName>style.visibility</p:attrName>
                                        </p:attrNameLst>
                                      </p:cBhvr>
                                      <p:to>
                                        <p:strVal val="visible"/>
                                      </p:to>
                                    </p:set>
                                    <p:anim calcmode="lin" valueType="num">
                                      <p:cBhvr>
                                        <p:cTn id="22" dur="1000" fill="hold"/>
                                        <p:tgtEl>
                                          <p:spTgt spid="11299"/>
                                        </p:tgtEl>
                                        <p:attrNameLst>
                                          <p:attrName>ppt_x</p:attrName>
                                        </p:attrNameLst>
                                      </p:cBhvr>
                                      <p:tavLst>
                                        <p:tav tm="0">
                                          <p:val>
                                            <p:strVal val="#ppt_x+#ppt_w/2"/>
                                          </p:val>
                                        </p:tav>
                                        <p:tav tm="100000">
                                          <p:val>
                                            <p:strVal val="#ppt_x"/>
                                          </p:val>
                                        </p:tav>
                                      </p:tavLst>
                                    </p:anim>
                                    <p:anim calcmode="lin" valueType="num">
                                      <p:cBhvr>
                                        <p:cTn id="23" dur="1000" fill="hold"/>
                                        <p:tgtEl>
                                          <p:spTgt spid="11299"/>
                                        </p:tgtEl>
                                        <p:attrNameLst>
                                          <p:attrName>ppt_y</p:attrName>
                                        </p:attrNameLst>
                                      </p:cBhvr>
                                      <p:tavLst>
                                        <p:tav tm="0">
                                          <p:val>
                                            <p:strVal val="#ppt_y"/>
                                          </p:val>
                                        </p:tav>
                                        <p:tav tm="100000">
                                          <p:val>
                                            <p:strVal val="#ppt_y"/>
                                          </p:val>
                                        </p:tav>
                                      </p:tavLst>
                                    </p:anim>
                                    <p:anim calcmode="lin" valueType="num">
                                      <p:cBhvr>
                                        <p:cTn id="24" dur="1000" fill="hold"/>
                                        <p:tgtEl>
                                          <p:spTgt spid="11299"/>
                                        </p:tgtEl>
                                        <p:attrNameLst>
                                          <p:attrName>ppt_w</p:attrName>
                                        </p:attrNameLst>
                                      </p:cBhvr>
                                      <p:tavLst>
                                        <p:tav tm="0">
                                          <p:val>
                                            <p:fltVal val="0"/>
                                          </p:val>
                                        </p:tav>
                                        <p:tav tm="100000">
                                          <p:val>
                                            <p:strVal val="#ppt_w"/>
                                          </p:val>
                                        </p:tav>
                                      </p:tavLst>
                                    </p:anim>
                                    <p:anim calcmode="lin" valueType="num">
                                      <p:cBhvr>
                                        <p:cTn id="25" dur="1000" fill="hold"/>
                                        <p:tgtEl>
                                          <p:spTgt spid="1129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939" name="Group 27"/>
          <p:cNvGrpSpPr>
            <a:grpSpLocks/>
          </p:cNvGrpSpPr>
          <p:nvPr/>
        </p:nvGrpSpPr>
        <p:grpSpPr bwMode="auto">
          <a:xfrm>
            <a:off x="2514600" y="413967"/>
            <a:ext cx="4191000" cy="1622834"/>
            <a:chOff x="885" y="1570"/>
            <a:chExt cx="3028" cy="1588"/>
          </a:xfrm>
          <a:solidFill>
            <a:schemeClr val="bg2"/>
          </a:solidFill>
        </p:grpSpPr>
        <p:sp>
          <p:nvSpPr>
            <p:cNvPr id="23581" name="AutoShape 28"/>
            <p:cNvSpPr>
              <a:spLocks noChangeArrowheads="1"/>
            </p:cNvSpPr>
            <p:nvPr/>
          </p:nvSpPr>
          <p:spPr bwMode="gray">
            <a:xfrm>
              <a:off x="885" y="1570"/>
              <a:ext cx="3028" cy="1588"/>
            </a:xfrm>
            <a:prstGeom prst="roundRect">
              <a:avLst>
                <a:gd name="adj" fmla="val 9144"/>
              </a:avLst>
            </a:prstGeom>
            <a:grpFill/>
            <a:ln w="28575">
              <a:solidFill>
                <a:srgbClr val="339933"/>
              </a:solidFill>
              <a:round/>
              <a:headEnd/>
              <a:tailEnd/>
            </a:ln>
            <a:effectLst/>
            <a:extLst>
              <a:ext uri="{AF507438-7753-43E0-B8FC-AC1667EBCBE1}">
                <a14:hiddenEffects xmlns:a14="http://schemas.microsoft.com/office/drawing/2010/main">
                  <a:effectLst>
                    <a:outerShdw dist="35921" dir="2700000" algn="ctr" rotWithShape="0">
                      <a:srgbClr val="1C1C1C">
                        <a:alpha val="50000"/>
                      </a:srgbClr>
                    </a:outerShdw>
                  </a:effectLst>
                </a14:hiddenEffects>
              </a:ext>
            </a:extLst>
          </p:spPr>
          <p:txBody>
            <a:bodyPr wrap="none" anchor="ctr"/>
            <a:lstStyle/>
            <a:p>
              <a:endParaRPr lang="ar-EG"/>
            </a:p>
          </p:txBody>
        </p:sp>
        <p:sp>
          <p:nvSpPr>
            <p:cNvPr id="23582" name="Rectangle 29"/>
            <p:cNvSpPr>
              <a:spLocks noChangeArrowheads="1"/>
            </p:cNvSpPr>
            <p:nvPr/>
          </p:nvSpPr>
          <p:spPr bwMode="auto">
            <a:xfrm>
              <a:off x="948" y="1719"/>
              <a:ext cx="2808" cy="1295"/>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ar-EG" sz="4000" dirty="0" smtClean="0">
                  <a:solidFill>
                    <a:srgbClr val="339933"/>
                  </a:solidFill>
                  <a:latin typeface="Times New Roman" pitchFamily="18" charset="0"/>
                  <a:cs typeface="AdvertisingBold" pitchFamily="2" charset="-78"/>
                </a:rPr>
                <a:t>تابع : </a:t>
              </a:r>
              <a:r>
                <a:rPr lang="ar-EG" sz="4000" dirty="0" smtClean="0">
                  <a:solidFill>
                    <a:srgbClr val="339933"/>
                  </a:solidFill>
                  <a:latin typeface="Times New Roman" pitchFamily="18" charset="0"/>
                  <a:cs typeface="AdvertisingBold" pitchFamily="2" charset="-78"/>
                </a:rPr>
                <a:t>في </a:t>
              </a:r>
              <a:r>
                <a:rPr lang="ar-EG" sz="4000" dirty="0" smtClean="0">
                  <a:solidFill>
                    <a:srgbClr val="339933"/>
                  </a:solidFill>
                  <a:latin typeface="Times New Roman" pitchFamily="18" charset="0"/>
                  <a:cs typeface="AdvertisingBold" pitchFamily="2" charset="-78"/>
                </a:rPr>
                <a:t>هذا البرنامج</a:t>
              </a:r>
              <a:endParaRPr lang="ar-SA" sz="4000" dirty="0">
                <a:solidFill>
                  <a:srgbClr val="339933"/>
                </a:solidFill>
                <a:latin typeface="Times New Roman" pitchFamily="18" charset="0"/>
                <a:cs typeface="AdvertisingBold" pitchFamily="2" charset="-78"/>
              </a:endParaRPr>
            </a:p>
          </p:txBody>
        </p:sp>
      </p:grpSp>
      <p:grpSp>
        <p:nvGrpSpPr>
          <p:cNvPr id="38945" name="Group 33"/>
          <p:cNvGrpSpPr>
            <a:grpSpLocks/>
          </p:cNvGrpSpPr>
          <p:nvPr/>
        </p:nvGrpSpPr>
        <p:grpSpPr bwMode="auto">
          <a:xfrm>
            <a:off x="1062038" y="2444750"/>
            <a:ext cx="7034212" cy="2508250"/>
            <a:chOff x="669" y="1606"/>
            <a:chExt cx="4431" cy="654"/>
          </a:xfrm>
        </p:grpSpPr>
        <p:grpSp>
          <p:nvGrpSpPr>
            <p:cNvPr id="23574" name="Group 34"/>
            <p:cNvGrpSpPr>
              <a:grpSpLocks/>
            </p:cNvGrpSpPr>
            <p:nvPr/>
          </p:nvGrpSpPr>
          <p:grpSpPr bwMode="auto">
            <a:xfrm>
              <a:off x="669" y="1606"/>
              <a:ext cx="4431" cy="654"/>
              <a:chOff x="1123" y="2376"/>
              <a:chExt cx="3360" cy="323"/>
            </a:xfrm>
          </p:grpSpPr>
          <p:sp>
            <p:nvSpPr>
              <p:cNvPr id="23576" name="AutoShape 35"/>
              <p:cNvSpPr>
                <a:spLocks noChangeArrowheads="1"/>
              </p:cNvSpPr>
              <p:nvPr/>
            </p:nvSpPr>
            <p:spPr bwMode="gray">
              <a:xfrm>
                <a:off x="1123" y="2376"/>
                <a:ext cx="3360" cy="323"/>
              </a:xfrm>
              <a:prstGeom prst="roundRect">
                <a:avLst>
                  <a:gd name="adj" fmla="val 16667"/>
                </a:avLst>
              </a:prstGeom>
              <a:gradFill rotWithShape="1">
                <a:gsLst>
                  <a:gs pos="0">
                    <a:srgbClr val="E35E23"/>
                  </a:gs>
                  <a:gs pos="100000">
                    <a:srgbClr val="F1B194"/>
                  </a:gs>
                </a:gsLst>
                <a:lin ang="5400000" scaled="1"/>
              </a:gradFill>
              <a:ln>
                <a:noFill/>
              </a:ln>
              <a:effectLst/>
              <a:extLs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3577" name="AutoShape 36"/>
              <p:cNvSpPr>
                <a:spLocks noChangeArrowheads="1"/>
              </p:cNvSpPr>
              <p:nvPr/>
            </p:nvSpPr>
            <p:spPr bwMode="gray">
              <a:xfrm>
                <a:off x="1152" y="2613"/>
                <a:ext cx="3312" cy="83"/>
              </a:xfrm>
              <a:prstGeom prst="roundRect">
                <a:avLst>
                  <a:gd name="adj" fmla="val 50000"/>
                </a:avLst>
              </a:prstGeom>
              <a:gradFill rotWithShape="1">
                <a:gsLst>
                  <a:gs pos="0">
                    <a:srgbClr val="F0AB8C"/>
                  </a:gs>
                  <a:gs pos="100000">
                    <a:srgbClr val="F7D1C0"/>
                  </a:gs>
                </a:gsLst>
                <a:lin ang="5400000" scaled="1"/>
              </a:gradFill>
              <a:ln>
                <a:noFill/>
              </a:ln>
              <a:effectLst/>
              <a:extLs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3578" name="AutoShape 37"/>
              <p:cNvSpPr>
                <a:spLocks noChangeArrowheads="1"/>
              </p:cNvSpPr>
              <p:nvPr/>
            </p:nvSpPr>
            <p:spPr bwMode="gray">
              <a:xfrm>
                <a:off x="1152" y="2383"/>
                <a:ext cx="3312" cy="83"/>
              </a:xfrm>
              <a:prstGeom prst="roundRect">
                <a:avLst>
                  <a:gd name="adj" fmla="val 50000"/>
                </a:avLst>
              </a:prstGeom>
              <a:gradFill rotWithShape="1">
                <a:gsLst>
                  <a:gs pos="0">
                    <a:srgbClr val="FAD2C0"/>
                  </a:gs>
                  <a:gs pos="100000">
                    <a:srgbClr val="F17943"/>
                  </a:gs>
                </a:gsLst>
                <a:lin ang="5400000" scaled="1"/>
              </a:gradFill>
              <a:ln>
                <a:noFill/>
              </a:ln>
              <a:effectLst/>
              <a:extLs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grpSp>
        <p:sp>
          <p:nvSpPr>
            <p:cNvPr id="23575" name="Rectangle 38"/>
            <p:cNvSpPr>
              <a:spLocks noChangeArrowheads="1"/>
            </p:cNvSpPr>
            <p:nvPr/>
          </p:nvSpPr>
          <p:spPr bwMode="auto">
            <a:xfrm>
              <a:off x="767" y="1690"/>
              <a:ext cx="4274" cy="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10000"/>
                </a:lnSpc>
                <a:buSzPct val="80000"/>
                <a:buFont typeface="Symbol" pitchFamily="18" charset="2"/>
                <a:buNone/>
              </a:pPr>
              <a:r>
                <a:rPr lang="ar-EG" sz="3600" dirty="0" smtClean="0">
                  <a:solidFill>
                    <a:srgbClr val="FFFF00"/>
                  </a:solidFill>
                  <a:cs typeface="AdvertisingExtraBold" pitchFamily="2" charset="-78"/>
                </a:rPr>
                <a:t>أساليب التربية الإسلامية :</a:t>
              </a:r>
            </a:p>
            <a:p>
              <a:pPr algn="ctr">
                <a:lnSpc>
                  <a:spcPct val="110000"/>
                </a:lnSpc>
                <a:buSzPct val="80000"/>
                <a:buFont typeface="Symbol" pitchFamily="18" charset="2"/>
                <a:buNone/>
              </a:pPr>
              <a:r>
                <a:rPr lang="ar-EG" sz="2800" dirty="0" smtClean="0">
                  <a:solidFill>
                    <a:srgbClr val="A50021"/>
                  </a:solidFill>
                  <a:cs typeface="AdvertisingBold" pitchFamily="2" charset="-78"/>
                </a:rPr>
                <a:t>(</a:t>
              </a:r>
              <a:r>
                <a:rPr lang="ar-EG" sz="2800" dirty="0" smtClean="0">
                  <a:solidFill>
                    <a:schemeClr val="bg1"/>
                  </a:solidFill>
                  <a:cs typeface="AdvertisingBold" pitchFamily="2" charset="-78"/>
                </a:rPr>
                <a:t>بالوعظ </a:t>
              </a:r>
              <a:r>
                <a:rPr lang="ar-EG" sz="2800" dirty="0" smtClean="0">
                  <a:solidFill>
                    <a:schemeClr val="bg1"/>
                  </a:solidFill>
                  <a:cs typeface="AdvertisingBold" pitchFamily="2" charset="-78"/>
                </a:rPr>
                <a:t>المباشر</a:t>
              </a:r>
              <a:r>
                <a:rPr lang="ar-EG" sz="2800" dirty="0">
                  <a:solidFill>
                    <a:srgbClr val="A50021"/>
                  </a:solidFill>
                  <a:cs typeface="AdvertisingBold" pitchFamily="2" charset="-78"/>
                </a:rPr>
                <a:t>،</a:t>
              </a:r>
              <a:r>
                <a:rPr lang="ar-EG" sz="2800" dirty="0" smtClean="0">
                  <a:solidFill>
                    <a:srgbClr val="A50021"/>
                  </a:solidFill>
                  <a:cs typeface="AdvertisingBold" pitchFamily="2" charset="-78"/>
                </a:rPr>
                <a:t> </a:t>
              </a:r>
              <a:r>
                <a:rPr lang="ar-EG" sz="2800" dirty="0" smtClean="0">
                  <a:solidFill>
                    <a:schemeClr val="accent3">
                      <a:lumMod val="50000"/>
                    </a:schemeClr>
                  </a:solidFill>
                  <a:cs typeface="AdvertisingBold" pitchFamily="2" charset="-78"/>
                </a:rPr>
                <a:t>بالقصة</a:t>
              </a:r>
              <a:r>
                <a:rPr lang="ar-EG" sz="2800" dirty="0">
                  <a:solidFill>
                    <a:srgbClr val="A50021"/>
                  </a:solidFill>
                  <a:cs typeface="AdvertisingBold" pitchFamily="2" charset="-78"/>
                </a:rPr>
                <a:t>،</a:t>
              </a:r>
              <a:r>
                <a:rPr lang="ar-EG" sz="2800" dirty="0" smtClean="0">
                  <a:solidFill>
                    <a:srgbClr val="A50021"/>
                  </a:solidFill>
                  <a:cs typeface="AdvertisingBold" pitchFamily="2" charset="-78"/>
                </a:rPr>
                <a:t> </a:t>
              </a:r>
              <a:r>
                <a:rPr lang="ar-EG" sz="2800" dirty="0" smtClean="0">
                  <a:solidFill>
                    <a:srgbClr val="002060"/>
                  </a:solidFill>
                  <a:cs typeface="AdvertisingBold" pitchFamily="2" charset="-78"/>
                </a:rPr>
                <a:t>بالقدوة</a:t>
              </a:r>
              <a:r>
                <a:rPr lang="ar-EG" sz="2800" dirty="0" smtClean="0">
                  <a:solidFill>
                    <a:srgbClr val="A50021"/>
                  </a:solidFill>
                  <a:cs typeface="AdvertisingBold" pitchFamily="2" charset="-78"/>
                </a:rPr>
                <a:t>، </a:t>
              </a:r>
              <a:r>
                <a:rPr lang="ar-EG" sz="2800" dirty="0" smtClean="0">
                  <a:cs typeface="AdvertisingBold" pitchFamily="2" charset="-78"/>
                </a:rPr>
                <a:t>التقعيد</a:t>
              </a:r>
              <a:r>
                <a:rPr lang="ar-EG" sz="2800" dirty="0">
                  <a:solidFill>
                    <a:srgbClr val="A50021"/>
                  </a:solidFill>
                  <a:cs typeface="AdvertisingBold" pitchFamily="2" charset="-78"/>
                </a:rPr>
                <a:t>،</a:t>
              </a:r>
              <a:r>
                <a:rPr lang="ar-EG" sz="2800" dirty="0" smtClean="0">
                  <a:solidFill>
                    <a:srgbClr val="A50021"/>
                  </a:solidFill>
                  <a:cs typeface="AdvertisingBold" pitchFamily="2" charset="-78"/>
                </a:rPr>
                <a:t> بالحوار، </a:t>
              </a:r>
              <a:r>
                <a:rPr lang="ar-EG" sz="2800" dirty="0" smtClean="0">
                  <a:solidFill>
                    <a:srgbClr val="7030A0"/>
                  </a:solidFill>
                  <a:cs typeface="AdvertisingBold" pitchFamily="2" charset="-78"/>
                </a:rPr>
                <a:t>بالثواب والعقاب</a:t>
              </a:r>
              <a:r>
                <a:rPr lang="ar-EG" sz="2800" dirty="0" smtClean="0">
                  <a:solidFill>
                    <a:srgbClr val="A50021"/>
                  </a:solidFill>
                  <a:cs typeface="AdvertisingBold" pitchFamily="2" charset="-78"/>
                </a:rPr>
                <a:t>) .</a:t>
              </a:r>
              <a:endParaRPr lang="ar-EG" sz="2800" dirty="0">
                <a:solidFill>
                  <a:srgbClr val="A50021"/>
                </a:solidFill>
                <a:cs typeface="AdvertisingBold" pitchFamily="2" charset="-78"/>
              </a:endParaRPr>
            </a:p>
          </p:txBody>
        </p:sp>
      </p:grpSp>
    </p:spTree>
    <p:extLst>
      <p:ext uri="{BB962C8B-B14F-4D97-AF65-F5344CB8AC3E}">
        <p14:creationId xmlns:p14="http://schemas.microsoft.com/office/powerpoint/2010/main" val="1180918294"/>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8939"/>
                                        </p:tgtEl>
                                        <p:attrNameLst>
                                          <p:attrName>style.visibility</p:attrName>
                                        </p:attrNameLst>
                                      </p:cBhvr>
                                      <p:to>
                                        <p:strVal val="visible"/>
                                      </p:to>
                                    </p:set>
                                    <p:animEffect transition="in" filter="dissolve">
                                      <p:cBhvr>
                                        <p:cTn id="7" dur="1000"/>
                                        <p:tgtEl>
                                          <p:spTgt spid="3893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8945"/>
                                        </p:tgtEl>
                                        <p:attrNameLst>
                                          <p:attrName>style.visibility</p:attrName>
                                        </p:attrNameLst>
                                      </p:cBhvr>
                                      <p:to>
                                        <p:strVal val="visible"/>
                                      </p:to>
                                    </p:set>
                                    <p:animEffect transition="in" filter="blinds(horizontal)">
                                      <p:cBhvr>
                                        <p:cTn id="12" dur="1000"/>
                                        <p:tgtEl>
                                          <p:spTgt spid="389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own Arrow Callout 2"/>
          <p:cNvSpPr/>
          <p:nvPr/>
        </p:nvSpPr>
        <p:spPr>
          <a:xfrm>
            <a:off x="2005813" y="457200"/>
            <a:ext cx="5418018" cy="1828800"/>
          </a:xfrm>
          <a:prstGeom prst="downArrowCallout">
            <a:avLst/>
          </a:prstGeom>
        </p:spPr>
        <p:style>
          <a:lnRef idx="0">
            <a:schemeClr val="accent5"/>
          </a:lnRef>
          <a:fillRef idx="3">
            <a:schemeClr val="accent5"/>
          </a:fillRef>
          <a:effectRef idx="3">
            <a:schemeClr val="accent5"/>
          </a:effectRef>
          <a:fontRef idx="minor">
            <a:schemeClr val="lt1"/>
          </a:fontRef>
        </p:style>
        <p:txBody>
          <a:bodyPr rtlCol="1" anchor="ctr"/>
          <a:lstStyle/>
          <a:p>
            <a:pPr algn="ctr"/>
            <a:r>
              <a:rPr lang="ar-EG" sz="4000" dirty="0" smtClean="0">
                <a:cs typeface="AdvertisingBold" pitchFamily="2" charset="-78"/>
              </a:rPr>
              <a:t>تابع : </a:t>
            </a:r>
            <a:r>
              <a:rPr lang="ar-EG" sz="4000" dirty="0" smtClean="0">
                <a:cs typeface="AdvertisingBold" pitchFamily="2" charset="-78"/>
              </a:rPr>
              <a:t>في </a:t>
            </a:r>
            <a:r>
              <a:rPr lang="ar-EG" sz="4000" dirty="0" smtClean="0">
                <a:cs typeface="AdvertisingBold" pitchFamily="2" charset="-78"/>
              </a:rPr>
              <a:t>هذا البرنامج</a:t>
            </a:r>
            <a:endParaRPr lang="ar-EG" sz="4000" dirty="0">
              <a:cs typeface="AdvertisingBold" pitchFamily="2" charset="-78"/>
            </a:endParaRPr>
          </a:p>
        </p:txBody>
      </p:sp>
      <p:sp>
        <p:nvSpPr>
          <p:cNvPr id="23" name="Rounded Rectangle 22"/>
          <p:cNvSpPr/>
          <p:nvPr/>
        </p:nvSpPr>
        <p:spPr>
          <a:xfrm>
            <a:off x="2005813" y="2819400"/>
            <a:ext cx="5418018" cy="2057400"/>
          </a:xfrm>
          <a:prstGeom prst="roundRect">
            <a:avLst/>
          </a:prstGeom>
          <a:solidFill>
            <a:srgbClr val="00B050"/>
          </a:solidFill>
        </p:spPr>
        <p:style>
          <a:lnRef idx="0">
            <a:schemeClr val="accent5"/>
          </a:lnRef>
          <a:fillRef idx="3">
            <a:schemeClr val="accent5"/>
          </a:fillRef>
          <a:effectRef idx="3">
            <a:schemeClr val="accent5"/>
          </a:effectRef>
          <a:fontRef idx="minor">
            <a:schemeClr val="lt1"/>
          </a:fontRef>
        </p:style>
        <p:txBody>
          <a:bodyPr rtlCol="1" anchor="ctr"/>
          <a:lstStyle/>
          <a:p>
            <a:pPr algn="ctr"/>
            <a:r>
              <a:rPr lang="ar-EG" sz="3600" dirty="0" smtClean="0">
                <a:cs typeface="AdvertisingBold" pitchFamily="2" charset="-78"/>
              </a:rPr>
              <a:t>وداعًا يا مشكلات</a:t>
            </a:r>
            <a:endParaRPr lang="ar-EG" sz="3600" dirty="0">
              <a:cs typeface="AdvertisingBold" pitchFamily="2" charset="-78"/>
            </a:endParaRPr>
          </a:p>
        </p:txBody>
      </p:sp>
    </p:spTree>
    <p:extLst>
      <p:ext uri="{BB962C8B-B14F-4D97-AF65-F5344CB8AC3E}">
        <p14:creationId xmlns:p14="http://schemas.microsoft.com/office/powerpoint/2010/main" val="2376142909"/>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fade">
                                      <p:cBhvr>
                                        <p:cTn id="14" dur="1000"/>
                                        <p:tgtEl>
                                          <p:spTgt spid="23"/>
                                        </p:tgtEl>
                                      </p:cBhvr>
                                    </p:animEffect>
                                    <p:anim calcmode="lin" valueType="num">
                                      <p:cBhvr>
                                        <p:cTn id="15" dur="1000" fill="hold"/>
                                        <p:tgtEl>
                                          <p:spTgt spid="23"/>
                                        </p:tgtEl>
                                        <p:attrNameLst>
                                          <p:attrName>ppt_x</p:attrName>
                                        </p:attrNameLst>
                                      </p:cBhvr>
                                      <p:tavLst>
                                        <p:tav tm="0">
                                          <p:val>
                                            <p:strVal val="#ppt_x"/>
                                          </p:val>
                                        </p:tav>
                                        <p:tav tm="100000">
                                          <p:val>
                                            <p:strVal val="#ppt_x"/>
                                          </p:val>
                                        </p:tav>
                                      </p:tavLst>
                                    </p:anim>
                                    <p:anim calcmode="lin" valueType="num">
                                      <p:cBhvr>
                                        <p:cTn id="16"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225" name="Group 73"/>
          <p:cNvGrpSpPr>
            <a:grpSpLocks/>
          </p:cNvGrpSpPr>
          <p:nvPr/>
        </p:nvGrpSpPr>
        <p:grpSpPr bwMode="auto">
          <a:xfrm>
            <a:off x="519145" y="1014815"/>
            <a:ext cx="5822910" cy="1221899"/>
            <a:chOff x="321" y="722"/>
            <a:chExt cx="3479" cy="693"/>
          </a:xfrm>
        </p:grpSpPr>
        <p:sp>
          <p:nvSpPr>
            <p:cNvPr id="49188" name="AutoShape 36"/>
            <p:cNvSpPr>
              <a:spLocks noChangeArrowheads="1"/>
            </p:cNvSpPr>
            <p:nvPr/>
          </p:nvSpPr>
          <p:spPr bwMode="gray">
            <a:xfrm flipH="1">
              <a:off x="729" y="722"/>
              <a:ext cx="3063" cy="693"/>
            </a:xfrm>
            <a:prstGeom prst="roundRect">
              <a:avLst>
                <a:gd name="adj" fmla="val 11505"/>
              </a:avLst>
            </a:prstGeom>
            <a:gradFill rotWithShape="1">
              <a:gsLst>
                <a:gs pos="0">
                  <a:srgbClr val="F77A1D">
                    <a:alpha val="80000"/>
                  </a:srgbClr>
                </a:gs>
                <a:gs pos="100000">
                  <a:srgbClr val="F77A1D">
                    <a:gamma/>
                    <a:shade val="46275"/>
                    <a:invGamma/>
                    <a:alpha val="0"/>
                  </a:srgbClr>
                </a:gs>
              </a:gsLst>
              <a:lin ang="0" scaled="1"/>
            </a:gradFill>
            <a:ln>
              <a:noFill/>
            </a:ln>
            <a:effectLst/>
            <a:extLst>
              <a:ext uri="{91240B29-F687-4F45-9708-019B960494DF}">
                <a14:hiddenLine xmlns:a14="http://schemas.microsoft.com/office/drawing/2010/main" w="6350" algn="ctr">
                  <a:solidFill>
                    <a:srgbClr val="080808"/>
                  </a:solidFill>
                  <a:prstDash val="sysDot"/>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49218" name="Rectangle 66"/>
            <p:cNvSpPr>
              <a:spLocks noChangeArrowheads="1"/>
            </p:cNvSpPr>
            <p:nvPr/>
          </p:nvSpPr>
          <p:spPr bwMode="auto">
            <a:xfrm>
              <a:off x="321" y="875"/>
              <a:ext cx="3479" cy="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ar-EG" sz="2800" dirty="0" smtClean="0">
                  <a:solidFill>
                    <a:srgbClr val="CC3300"/>
                  </a:solidFill>
                  <a:cs typeface="AdvertisingBold" pitchFamily="2" charset="-78"/>
                </a:rPr>
                <a:t>التربية الإسلامية ونهضة العرب.</a:t>
              </a:r>
              <a:endParaRPr lang="en-US" sz="2800" b="0" dirty="0">
                <a:solidFill>
                  <a:srgbClr val="CC3300"/>
                </a:solidFill>
                <a:cs typeface="AdvertisingBold" pitchFamily="2" charset="-78"/>
              </a:endParaRPr>
            </a:p>
          </p:txBody>
        </p:sp>
      </p:grpSp>
      <p:grpSp>
        <p:nvGrpSpPr>
          <p:cNvPr id="49226" name="Group 74"/>
          <p:cNvGrpSpPr>
            <a:grpSpLocks/>
          </p:cNvGrpSpPr>
          <p:nvPr/>
        </p:nvGrpSpPr>
        <p:grpSpPr bwMode="auto">
          <a:xfrm>
            <a:off x="433412" y="3000657"/>
            <a:ext cx="5894388" cy="1156947"/>
            <a:chOff x="-53" y="1516"/>
            <a:chExt cx="3845" cy="693"/>
          </a:xfrm>
        </p:grpSpPr>
        <p:sp>
          <p:nvSpPr>
            <p:cNvPr id="49184" name="AutoShape 32"/>
            <p:cNvSpPr>
              <a:spLocks noChangeArrowheads="1"/>
            </p:cNvSpPr>
            <p:nvPr/>
          </p:nvSpPr>
          <p:spPr bwMode="gray">
            <a:xfrm flipH="1">
              <a:off x="729" y="1516"/>
              <a:ext cx="3063" cy="693"/>
            </a:xfrm>
            <a:prstGeom prst="roundRect">
              <a:avLst>
                <a:gd name="adj" fmla="val 11505"/>
              </a:avLst>
            </a:prstGeom>
            <a:gradFill rotWithShape="1">
              <a:gsLst>
                <a:gs pos="0">
                  <a:srgbClr val="5BBE4E"/>
                </a:gs>
                <a:gs pos="100000">
                  <a:srgbClr val="5BBE4E">
                    <a:gamma/>
                    <a:shade val="46275"/>
                    <a:invGamma/>
                    <a:alpha val="0"/>
                  </a:srgbClr>
                </a:gs>
              </a:gsLst>
              <a:lin ang="0" scaled="1"/>
            </a:gradFill>
            <a:ln>
              <a:noFill/>
            </a:ln>
            <a:effectLst/>
            <a:extLst>
              <a:ext uri="{91240B29-F687-4F45-9708-019B960494DF}">
                <a14:hiddenLine xmlns:a14="http://schemas.microsoft.com/office/drawing/2010/main" w="6350" algn="ctr">
                  <a:solidFill>
                    <a:srgbClr val="080808"/>
                  </a:solidFill>
                  <a:prstDash val="sysDot"/>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49219" name="Rectangle 67"/>
            <p:cNvSpPr>
              <a:spLocks noChangeArrowheads="1"/>
            </p:cNvSpPr>
            <p:nvPr/>
          </p:nvSpPr>
          <p:spPr bwMode="auto">
            <a:xfrm>
              <a:off x="-53" y="1707"/>
              <a:ext cx="3845"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ar-EG" sz="2800" dirty="0" smtClean="0">
                  <a:solidFill>
                    <a:srgbClr val="006600"/>
                  </a:solidFill>
                  <a:cs typeface="AdvertisingBold" pitchFamily="2" charset="-78"/>
                </a:rPr>
                <a:t>نماذج من بر السلف الصالح بوالديها.</a:t>
              </a:r>
              <a:endParaRPr lang="en-US" sz="2800" b="0" dirty="0">
                <a:solidFill>
                  <a:srgbClr val="006600"/>
                </a:solidFill>
                <a:cs typeface="AdvertisingBold" pitchFamily="2" charset="-78"/>
              </a:endParaRPr>
            </a:p>
          </p:txBody>
        </p:sp>
      </p:grpSp>
      <p:grpSp>
        <p:nvGrpSpPr>
          <p:cNvPr id="49227" name="Group 75"/>
          <p:cNvGrpSpPr>
            <a:grpSpLocks/>
          </p:cNvGrpSpPr>
          <p:nvPr/>
        </p:nvGrpSpPr>
        <p:grpSpPr bwMode="auto">
          <a:xfrm>
            <a:off x="518753" y="4897837"/>
            <a:ext cx="5809048" cy="1102003"/>
            <a:chOff x="324" y="2325"/>
            <a:chExt cx="3446" cy="697"/>
          </a:xfrm>
        </p:grpSpPr>
        <p:sp>
          <p:nvSpPr>
            <p:cNvPr id="49186" name="AutoShape 34"/>
            <p:cNvSpPr>
              <a:spLocks noChangeArrowheads="1"/>
            </p:cNvSpPr>
            <p:nvPr/>
          </p:nvSpPr>
          <p:spPr bwMode="ltGray">
            <a:xfrm flipH="1">
              <a:off x="727" y="2325"/>
              <a:ext cx="3043" cy="697"/>
            </a:xfrm>
            <a:prstGeom prst="roundRect">
              <a:avLst>
                <a:gd name="adj" fmla="val 11505"/>
              </a:avLst>
            </a:prstGeom>
            <a:gradFill rotWithShape="1">
              <a:gsLst>
                <a:gs pos="0">
                  <a:srgbClr val="8F038F"/>
                </a:gs>
                <a:gs pos="100000">
                  <a:srgbClr val="8F038F">
                    <a:gamma/>
                    <a:shade val="46275"/>
                    <a:invGamma/>
                    <a:alpha val="0"/>
                  </a:srgbClr>
                </a:gs>
              </a:gsLst>
              <a:lin ang="0" scaled="1"/>
            </a:gradFill>
            <a:ln>
              <a:noFill/>
            </a:ln>
            <a:effectLst/>
            <a:extLst>
              <a:ext uri="{91240B29-F687-4F45-9708-019B960494DF}">
                <a14:hiddenLine xmlns:a14="http://schemas.microsoft.com/office/drawing/2010/main" w="6350" algn="ctr">
                  <a:solidFill>
                    <a:srgbClr val="080808"/>
                  </a:solidFill>
                  <a:prstDash val="sysDot"/>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49220" name="Rectangle 68"/>
            <p:cNvSpPr>
              <a:spLocks noChangeArrowheads="1"/>
            </p:cNvSpPr>
            <p:nvPr/>
          </p:nvSpPr>
          <p:spPr bwMode="auto">
            <a:xfrm>
              <a:off x="324" y="2400"/>
              <a:ext cx="3446" cy="6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ar-EG" sz="2800" dirty="0" smtClean="0">
                  <a:cs typeface="AdvertisingBold" pitchFamily="2" charset="-78"/>
                </a:rPr>
                <a:t>التربية الإسلامية تتفوق على التربية الغربية.</a:t>
              </a:r>
              <a:endParaRPr lang="en-US" sz="2800" b="0" dirty="0">
                <a:cs typeface="AdvertisingBold" pitchFamily="2" charset="-78"/>
              </a:endParaRPr>
            </a:p>
          </p:txBody>
        </p:sp>
      </p:grpSp>
      <p:grpSp>
        <p:nvGrpSpPr>
          <p:cNvPr id="49233" name="Group 81"/>
          <p:cNvGrpSpPr>
            <a:grpSpLocks/>
          </p:cNvGrpSpPr>
          <p:nvPr/>
        </p:nvGrpSpPr>
        <p:grpSpPr bwMode="auto">
          <a:xfrm>
            <a:off x="6462745" y="1953028"/>
            <a:ext cx="2590800" cy="3299905"/>
            <a:chOff x="4193" y="1313"/>
            <a:chExt cx="1183" cy="1676"/>
          </a:xfrm>
        </p:grpSpPr>
        <p:pic>
          <p:nvPicPr>
            <p:cNvPr id="49196" name="Picture 44" descr="YG_circle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193" y="1313"/>
              <a:ext cx="1183" cy="1676"/>
            </a:xfrm>
            <a:prstGeom prst="rect">
              <a:avLst/>
            </a:prstGeom>
            <a:noFill/>
            <a:extLst>
              <a:ext uri="{909E8E84-426E-40DD-AFC4-6F175D3DCCD1}">
                <a14:hiddenFill xmlns:a14="http://schemas.microsoft.com/office/drawing/2010/main">
                  <a:solidFill>
                    <a:srgbClr val="FFFFFF"/>
                  </a:solidFill>
                </a14:hiddenFill>
              </a:ext>
            </a:extLst>
          </p:spPr>
        </p:pic>
        <p:sp>
          <p:nvSpPr>
            <p:cNvPr id="49217" name="Rectangle 65"/>
            <p:cNvSpPr>
              <a:spLocks noChangeArrowheads="1"/>
            </p:cNvSpPr>
            <p:nvPr/>
          </p:nvSpPr>
          <p:spPr bwMode="auto">
            <a:xfrm>
              <a:off x="4387" y="1752"/>
              <a:ext cx="823" cy="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ar-EG" sz="3200" dirty="0" smtClean="0">
                  <a:cs typeface="AdvertisingBold" pitchFamily="2" charset="-78"/>
                </a:rPr>
                <a:t>الإسلام</a:t>
              </a:r>
            </a:p>
            <a:p>
              <a:pPr algn="ctr"/>
              <a:r>
                <a:rPr lang="ar-EG" sz="3200" dirty="0" smtClean="0">
                  <a:cs typeface="AdvertisingBold" pitchFamily="2" charset="-78"/>
                </a:rPr>
                <a:t>أجيال من رجال</a:t>
              </a:r>
              <a:endParaRPr lang="en-US" sz="3200" b="0" dirty="0">
                <a:cs typeface="AdvertisingBold" pitchFamily="2" charset="-78"/>
              </a:endParaRPr>
            </a:p>
          </p:txBody>
        </p:sp>
      </p:grpSp>
    </p:spTree>
    <p:extLst>
      <p:ext uri="{BB962C8B-B14F-4D97-AF65-F5344CB8AC3E}">
        <p14:creationId xmlns:p14="http://schemas.microsoft.com/office/powerpoint/2010/main" val="3286051341"/>
      </p:ext>
    </p:extLst>
  </p:cSld>
  <p:clrMapOvr>
    <a:masterClrMapping/>
  </p:clrMapOvr>
  <p:transition>
    <p:pull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49233"/>
                                        </p:tgtEl>
                                        <p:attrNameLst>
                                          <p:attrName>style.visibility</p:attrName>
                                        </p:attrNameLst>
                                      </p:cBhvr>
                                      <p:to>
                                        <p:strVal val="visible"/>
                                      </p:to>
                                    </p:set>
                                    <p:animEffect transition="in" filter="fade">
                                      <p:cBhvr>
                                        <p:cTn id="7" dur="1000"/>
                                        <p:tgtEl>
                                          <p:spTgt spid="49233"/>
                                        </p:tgtEl>
                                      </p:cBhvr>
                                    </p:animEffect>
                                    <p:anim calcmode="lin" valueType="num">
                                      <p:cBhvr>
                                        <p:cTn id="8" dur="1000" fill="hold"/>
                                        <p:tgtEl>
                                          <p:spTgt spid="49233"/>
                                        </p:tgtEl>
                                        <p:attrNameLst>
                                          <p:attrName>ppt_x</p:attrName>
                                        </p:attrNameLst>
                                      </p:cBhvr>
                                      <p:tavLst>
                                        <p:tav tm="0">
                                          <p:val>
                                            <p:strVal val="#ppt_x"/>
                                          </p:val>
                                        </p:tav>
                                        <p:tav tm="100000">
                                          <p:val>
                                            <p:strVal val="#ppt_x"/>
                                          </p:val>
                                        </p:tav>
                                      </p:tavLst>
                                    </p:anim>
                                    <p:anim calcmode="lin" valueType="num">
                                      <p:cBhvr>
                                        <p:cTn id="9" dur="1000" fill="hold"/>
                                        <p:tgtEl>
                                          <p:spTgt spid="49233"/>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5" presetClass="entr" presetSubtype="5" fill="hold" nodeType="clickEffect">
                                  <p:stCondLst>
                                    <p:cond delay="0"/>
                                  </p:stCondLst>
                                  <p:childTnLst>
                                    <p:set>
                                      <p:cBhvr>
                                        <p:cTn id="13" dur="1" fill="hold">
                                          <p:stCondLst>
                                            <p:cond delay="0"/>
                                          </p:stCondLst>
                                        </p:cTn>
                                        <p:tgtEl>
                                          <p:spTgt spid="49225"/>
                                        </p:tgtEl>
                                        <p:attrNameLst>
                                          <p:attrName>style.visibility</p:attrName>
                                        </p:attrNameLst>
                                      </p:cBhvr>
                                      <p:to>
                                        <p:strVal val="visible"/>
                                      </p:to>
                                    </p:set>
                                    <p:animEffect transition="in" filter="checkerboard(down)">
                                      <p:cBhvr>
                                        <p:cTn id="14" dur="1000"/>
                                        <p:tgtEl>
                                          <p:spTgt spid="49225"/>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5" presetClass="entr" presetSubtype="5" fill="hold" nodeType="clickEffect">
                                  <p:stCondLst>
                                    <p:cond delay="0"/>
                                  </p:stCondLst>
                                  <p:childTnLst>
                                    <p:set>
                                      <p:cBhvr>
                                        <p:cTn id="18" dur="1" fill="hold">
                                          <p:stCondLst>
                                            <p:cond delay="0"/>
                                          </p:stCondLst>
                                        </p:cTn>
                                        <p:tgtEl>
                                          <p:spTgt spid="49226"/>
                                        </p:tgtEl>
                                        <p:attrNameLst>
                                          <p:attrName>style.visibility</p:attrName>
                                        </p:attrNameLst>
                                      </p:cBhvr>
                                      <p:to>
                                        <p:strVal val="visible"/>
                                      </p:to>
                                    </p:set>
                                    <p:animEffect transition="in" filter="checkerboard(down)">
                                      <p:cBhvr>
                                        <p:cTn id="19" dur="1000"/>
                                        <p:tgtEl>
                                          <p:spTgt spid="49226"/>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5" presetClass="entr" presetSubtype="5" fill="hold" nodeType="clickEffect">
                                  <p:stCondLst>
                                    <p:cond delay="0"/>
                                  </p:stCondLst>
                                  <p:childTnLst>
                                    <p:set>
                                      <p:cBhvr>
                                        <p:cTn id="23" dur="1" fill="hold">
                                          <p:stCondLst>
                                            <p:cond delay="0"/>
                                          </p:stCondLst>
                                        </p:cTn>
                                        <p:tgtEl>
                                          <p:spTgt spid="49227"/>
                                        </p:tgtEl>
                                        <p:attrNameLst>
                                          <p:attrName>style.visibility</p:attrName>
                                        </p:attrNameLst>
                                      </p:cBhvr>
                                      <p:to>
                                        <p:strVal val="visible"/>
                                      </p:to>
                                    </p:set>
                                    <p:animEffect transition="in" filter="checkerboard(down)">
                                      <p:cBhvr>
                                        <p:cTn id="24" dur="1000"/>
                                        <p:tgtEl>
                                          <p:spTgt spid="492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Alternate Process 1"/>
          <p:cNvSpPr/>
          <p:nvPr/>
        </p:nvSpPr>
        <p:spPr>
          <a:xfrm>
            <a:off x="2577728" y="3429000"/>
            <a:ext cx="4038600" cy="2392362"/>
          </a:xfrm>
          <a:prstGeom prst="flowChartAlternateProcess">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r>
              <a:rPr lang="ar-EG" sz="5400" b="1" dirty="0">
                <a:effectLst>
                  <a:outerShdw blurRad="38100" dist="38100" dir="2700000" algn="tl">
                    <a:srgbClr val="000000">
                      <a:alpha val="43137"/>
                    </a:srgbClr>
                  </a:outerShdw>
                </a:effectLst>
                <a:cs typeface="AdvertisingExtraBold" pitchFamily="2" charset="-78"/>
              </a:rPr>
              <a:t>أوراق </a:t>
            </a:r>
            <a:r>
              <a:rPr lang="ar-EG" sz="5400" b="1" dirty="0" smtClean="0">
                <a:effectLst>
                  <a:outerShdw blurRad="38100" dist="38100" dir="2700000" algn="tl">
                    <a:srgbClr val="000000">
                      <a:alpha val="43137"/>
                    </a:srgbClr>
                  </a:outerShdw>
                </a:effectLst>
                <a:cs typeface="AdvertisingExtraBold" pitchFamily="2" charset="-78"/>
              </a:rPr>
              <a:t>موزعة</a:t>
            </a:r>
          </a:p>
          <a:p>
            <a:pPr algn="ctr"/>
            <a:r>
              <a:rPr lang="ar-EG" sz="5400" b="1" dirty="0" smtClean="0">
                <a:effectLst>
                  <a:outerShdw blurRad="38100" dist="38100" dir="2700000" algn="tl">
                    <a:srgbClr val="000000">
                      <a:alpha val="43137"/>
                    </a:srgbClr>
                  </a:outerShdw>
                </a:effectLst>
                <a:cs typeface="AdvertisingExtraBold" pitchFamily="2" charset="-78"/>
              </a:rPr>
              <a:t>  (1) </a:t>
            </a:r>
            <a:endParaRPr lang="ar-EG" sz="5400" dirty="0">
              <a:effectLst>
                <a:outerShdw blurRad="38100" dist="38100" dir="2700000" algn="tl">
                  <a:srgbClr val="000000">
                    <a:alpha val="43137"/>
                  </a:srgbClr>
                </a:outerShdw>
              </a:effectLst>
              <a:cs typeface="AdvertisingExtraBold" pitchFamily="2" charset="-78"/>
            </a:endParaRPr>
          </a:p>
        </p:txBody>
      </p:sp>
      <p:grpSp>
        <p:nvGrpSpPr>
          <p:cNvPr id="6" name="Group 3"/>
          <p:cNvGrpSpPr>
            <a:grpSpLocks/>
          </p:cNvGrpSpPr>
          <p:nvPr/>
        </p:nvGrpSpPr>
        <p:grpSpPr bwMode="auto">
          <a:xfrm>
            <a:off x="1684069" y="1180356"/>
            <a:ext cx="5829300" cy="1928253"/>
            <a:chOff x="1247" y="3521"/>
            <a:chExt cx="1724" cy="423"/>
          </a:xfrm>
        </p:grpSpPr>
        <p:sp>
          <p:nvSpPr>
            <p:cNvPr id="7" name="AutoShape 4"/>
            <p:cNvSpPr>
              <a:spLocks noChangeArrowheads="1"/>
            </p:cNvSpPr>
            <p:nvPr/>
          </p:nvSpPr>
          <p:spPr bwMode="gray">
            <a:xfrm>
              <a:off x="1247" y="3521"/>
              <a:ext cx="1724" cy="423"/>
            </a:xfrm>
            <a:prstGeom prst="roundRect">
              <a:avLst>
                <a:gd name="adj" fmla="val 16667"/>
              </a:avLst>
            </a:prstGeom>
            <a:solidFill>
              <a:srgbClr val="00B0F0"/>
            </a:solidFill>
            <a:ln>
              <a:headEnd/>
              <a:tailEnd/>
            </a:ln>
            <a:extLst/>
          </p:spPr>
          <p:style>
            <a:lnRef idx="3">
              <a:schemeClr val="lt1"/>
            </a:lnRef>
            <a:fillRef idx="1">
              <a:schemeClr val="accent6"/>
            </a:fillRef>
            <a:effectRef idx="1">
              <a:schemeClr val="accent6"/>
            </a:effectRef>
            <a:fontRef idx="minor">
              <a:schemeClr val="lt1"/>
            </a:fontRef>
          </p:style>
          <p:txBody>
            <a:bodyPr wrap="none" anchor="ctr"/>
            <a:lstStyle/>
            <a:p>
              <a:endParaRPr lang="ar-EG"/>
            </a:p>
          </p:txBody>
        </p:sp>
        <p:sp>
          <p:nvSpPr>
            <p:cNvPr id="8" name="Rectangle 5"/>
            <p:cNvSpPr>
              <a:spLocks noChangeArrowheads="1"/>
            </p:cNvSpPr>
            <p:nvPr/>
          </p:nvSpPr>
          <p:spPr bwMode="auto">
            <a:xfrm>
              <a:off x="1255" y="3546"/>
              <a:ext cx="1707" cy="3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ar-EG" sz="6000" dirty="0">
                  <a:cs typeface="AdvertisingExtraBold" pitchFamily="2" charset="-78"/>
                </a:rPr>
                <a:t>تمثيل </a:t>
              </a:r>
              <a:r>
                <a:rPr lang="ar-EG" sz="6000" dirty="0" smtClean="0">
                  <a:cs typeface="AdvertisingExtraBold" pitchFamily="2" charset="-78"/>
                </a:rPr>
                <a:t>ادوار</a:t>
              </a:r>
            </a:p>
            <a:p>
              <a:pPr algn="ctr"/>
              <a:r>
                <a:rPr lang="ar-EG" sz="4400" dirty="0" smtClean="0">
                  <a:solidFill>
                    <a:srgbClr val="002060"/>
                  </a:solidFill>
                  <a:cs typeface="AdvertisingExtraBold" pitchFamily="2" charset="-78"/>
                </a:rPr>
                <a:t>   (</a:t>
              </a:r>
              <a:r>
                <a:rPr lang="ar-EG" sz="4400" dirty="0" smtClean="0">
                  <a:solidFill>
                    <a:srgbClr val="FFFF00"/>
                  </a:solidFill>
                  <a:cs typeface="AdvertisingExtraBold" pitchFamily="2" charset="-78"/>
                </a:rPr>
                <a:t>مدرسة المشاغبين</a:t>
              </a:r>
              <a:r>
                <a:rPr lang="ar-EG" sz="4400" dirty="0" smtClean="0">
                  <a:solidFill>
                    <a:srgbClr val="002060"/>
                  </a:solidFill>
                  <a:cs typeface="AdvertisingExtraBold" pitchFamily="2" charset="-78"/>
                </a:rPr>
                <a:t>)</a:t>
              </a:r>
            </a:p>
          </p:txBody>
        </p:sp>
      </p:grpSp>
    </p:spTree>
    <p:extLst>
      <p:ext uri="{BB962C8B-B14F-4D97-AF65-F5344CB8AC3E}">
        <p14:creationId xmlns:p14="http://schemas.microsoft.com/office/powerpoint/2010/main" val="3650779571"/>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heel(1)">
                                      <p:cBhvr>
                                        <p:cTn id="14"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647" name="Group 63"/>
          <p:cNvGrpSpPr>
            <a:grpSpLocks/>
          </p:cNvGrpSpPr>
          <p:nvPr/>
        </p:nvGrpSpPr>
        <p:grpSpPr bwMode="auto">
          <a:xfrm rot="20346984">
            <a:off x="1101663" y="4815096"/>
            <a:ext cx="4827944" cy="1131854"/>
            <a:chOff x="984" y="3375"/>
            <a:chExt cx="2613" cy="609"/>
          </a:xfrm>
          <a:solidFill>
            <a:srgbClr val="FFC000"/>
          </a:solidFill>
        </p:grpSpPr>
        <p:sp>
          <p:nvSpPr>
            <p:cNvPr id="67631" name="Oval 47"/>
            <p:cNvSpPr>
              <a:spLocks noChangeArrowheads="1"/>
            </p:cNvSpPr>
            <p:nvPr/>
          </p:nvSpPr>
          <p:spPr bwMode="gray">
            <a:xfrm rot="34909" flipH="1">
              <a:off x="990" y="3375"/>
              <a:ext cx="2595" cy="582"/>
            </a:xfrm>
            <a:prstGeom prst="ellipse">
              <a:avLst/>
            </a:prstGeom>
            <a:grp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en-US"/>
            </a:p>
          </p:txBody>
        </p:sp>
        <p:sp>
          <p:nvSpPr>
            <p:cNvPr id="67632" name="Oval 48"/>
            <p:cNvSpPr>
              <a:spLocks noChangeArrowheads="1"/>
            </p:cNvSpPr>
            <p:nvPr/>
          </p:nvSpPr>
          <p:spPr bwMode="gray">
            <a:xfrm rot="34909" flipH="1">
              <a:off x="984" y="3377"/>
              <a:ext cx="2603" cy="607"/>
            </a:xfrm>
            <a:prstGeom prst="ellipse">
              <a:avLst/>
            </a:prstGeom>
            <a:grp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en-US"/>
            </a:p>
          </p:txBody>
        </p:sp>
        <p:sp>
          <p:nvSpPr>
            <p:cNvPr id="67633" name="Oval 49"/>
            <p:cNvSpPr>
              <a:spLocks noChangeArrowheads="1"/>
            </p:cNvSpPr>
            <p:nvPr/>
          </p:nvSpPr>
          <p:spPr bwMode="gray">
            <a:xfrm rot="34909" flipH="1">
              <a:off x="1050" y="3412"/>
              <a:ext cx="2547" cy="527"/>
            </a:xfrm>
            <a:prstGeom prst="ellipse">
              <a:avLst/>
            </a:prstGeom>
            <a:grp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en-US"/>
            </a:p>
          </p:txBody>
        </p:sp>
        <p:sp>
          <p:nvSpPr>
            <p:cNvPr id="67634" name="Oval 50"/>
            <p:cNvSpPr>
              <a:spLocks noChangeArrowheads="1"/>
            </p:cNvSpPr>
            <p:nvPr/>
          </p:nvSpPr>
          <p:spPr bwMode="gray">
            <a:xfrm rot="34909" flipH="1">
              <a:off x="1050" y="3411"/>
              <a:ext cx="2547" cy="528"/>
            </a:xfrm>
            <a:prstGeom prst="ellipse">
              <a:avLst/>
            </a:prstGeom>
            <a:grp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en-US"/>
            </a:p>
          </p:txBody>
        </p:sp>
        <p:sp>
          <p:nvSpPr>
            <p:cNvPr id="67639" name="Rectangle 55"/>
            <p:cNvSpPr>
              <a:spLocks noChangeArrowheads="1"/>
            </p:cNvSpPr>
            <p:nvPr/>
          </p:nvSpPr>
          <p:spPr bwMode="auto">
            <a:xfrm>
              <a:off x="1296" y="3475"/>
              <a:ext cx="2064" cy="381"/>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ar-EG" sz="2000" dirty="0" smtClean="0">
                  <a:solidFill>
                    <a:srgbClr val="0070C0"/>
                  </a:solidFill>
                  <a:cs typeface="AdvertisingBold" pitchFamily="2" charset="-78"/>
                </a:rPr>
                <a:t>مفهوم التربية الإسلامية</a:t>
              </a:r>
              <a:r>
                <a:rPr lang="ar-EG" sz="2000" dirty="0" smtClean="0">
                  <a:cs typeface="AdvertisingBold" pitchFamily="2" charset="-78"/>
                </a:rPr>
                <a:t>: تربية الابن على الإيمان بالله.</a:t>
              </a:r>
              <a:endParaRPr lang="ar-EG" sz="2000" b="0" dirty="0">
                <a:solidFill>
                  <a:srgbClr val="003366"/>
                </a:solidFill>
                <a:cs typeface="AdvertisingBold" pitchFamily="2" charset="-78"/>
              </a:endParaRPr>
            </a:p>
          </p:txBody>
        </p:sp>
      </p:grpSp>
      <p:grpSp>
        <p:nvGrpSpPr>
          <p:cNvPr id="67645" name="Group 61"/>
          <p:cNvGrpSpPr>
            <a:grpSpLocks/>
          </p:cNvGrpSpPr>
          <p:nvPr/>
        </p:nvGrpSpPr>
        <p:grpSpPr bwMode="auto">
          <a:xfrm>
            <a:off x="5846473" y="2172810"/>
            <a:ext cx="2841625" cy="2822575"/>
            <a:chOff x="3538" y="2163"/>
            <a:chExt cx="1790" cy="1778"/>
          </a:xfrm>
        </p:grpSpPr>
        <p:grpSp>
          <p:nvGrpSpPr>
            <p:cNvPr id="67638" name="Group 54"/>
            <p:cNvGrpSpPr>
              <a:grpSpLocks/>
            </p:cNvGrpSpPr>
            <p:nvPr/>
          </p:nvGrpSpPr>
          <p:grpSpPr bwMode="auto">
            <a:xfrm>
              <a:off x="3538" y="2163"/>
              <a:ext cx="1790" cy="1778"/>
              <a:chOff x="3538" y="2262"/>
              <a:chExt cx="1790" cy="1778"/>
            </a:xfrm>
          </p:grpSpPr>
          <p:sp>
            <p:nvSpPr>
              <p:cNvPr id="67605" name="Oval 21"/>
              <p:cNvSpPr>
                <a:spLocks noChangeArrowheads="1"/>
              </p:cNvSpPr>
              <p:nvPr/>
            </p:nvSpPr>
            <p:spPr bwMode="gray">
              <a:xfrm flipH="1">
                <a:off x="3538" y="2262"/>
                <a:ext cx="1790" cy="1778"/>
              </a:xfrm>
              <a:prstGeom prst="ellipse">
                <a:avLst/>
              </a:prstGeom>
              <a:gradFill rotWithShape="1">
                <a:gsLst>
                  <a:gs pos="0">
                    <a:srgbClr val="4CCAE8">
                      <a:gamma/>
                      <a:tint val="0"/>
                      <a:invGamma/>
                    </a:srgbClr>
                  </a:gs>
                  <a:gs pos="50000">
                    <a:srgbClr val="4CCAE8"/>
                  </a:gs>
                  <a:gs pos="100000">
                    <a:srgbClr val="4CCAE8">
                      <a:gamma/>
                      <a:tint val="0"/>
                      <a:invGamma/>
                    </a:srgbClr>
                  </a:gs>
                </a:gsLst>
                <a:lin ang="27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p>
                <a:endParaRPr lang="en-US"/>
              </a:p>
            </p:txBody>
          </p:sp>
          <p:sp>
            <p:nvSpPr>
              <p:cNvPr id="67606" name="Oval 22"/>
              <p:cNvSpPr>
                <a:spLocks noChangeArrowheads="1"/>
              </p:cNvSpPr>
              <p:nvPr/>
            </p:nvSpPr>
            <p:spPr bwMode="gray">
              <a:xfrm flipH="1">
                <a:off x="3538" y="2262"/>
                <a:ext cx="1790" cy="1778"/>
              </a:xfrm>
              <a:prstGeom prst="ellipse">
                <a:avLst/>
              </a:prstGeom>
              <a:gradFill rotWithShape="1">
                <a:gsLst>
                  <a:gs pos="0">
                    <a:srgbClr val="4CCAE8">
                      <a:alpha val="32001"/>
                    </a:srgbClr>
                  </a:gs>
                  <a:gs pos="100000">
                    <a:srgbClr val="4CCAE8">
                      <a:gamma/>
                      <a:shade val="0"/>
                      <a:invGamma/>
                      <a:alpha val="89999"/>
                    </a:srgbClr>
                  </a:gs>
                </a:gsLst>
                <a:lin ang="27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p>
                <a:endParaRPr lang="en-US"/>
              </a:p>
            </p:txBody>
          </p:sp>
          <p:sp>
            <p:nvSpPr>
              <p:cNvPr id="67607" name="Oval 23"/>
              <p:cNvSpPr>
                <a:spLocks noChangeArrowheads="1"/>
              </p:cNvSpPr>
              <p:nvPr/>
            </p:nvSpPr>
            <p:spPr bwMode="gray">
              <a:xfrm flipH="1">
                <a:off x="3654" y="2377"/>
                <a:ext cx="1558" cy="1548"/>
              </a:xfrm>
              <a:prstGeom prst="ellipse">
                <a:avLst/>
              </a:prstGeom>
              <a:gradFill rotWithShape="1">
                <a:gsLst>
                  <a:gs pos="0">
                    <a:srgbClr val="4CCAE8">
                      <a:gamma/>
                      <a:shade val="54118"/>
                      <a:invGamma/>
                    </a:srgbClr>
                  </a:gs>
                  <a:gs pos="50000">
                    <a:srgbClr val="4CCAE8"/>
                  </a:gs>
                  <a:gs pos="100000">
                    <a:srgbClr val="4CCAE8">
                      <a:gamma/>
                      <a:shade val="54118"/>
                      <a:invGamma/>
                    </a:srgbClr>
                  </a:gs>
                </a:gsLst>
                <a:lin ang="189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en-US"/>
              </a:p>
            </p:txBody>
          </p:sp>
          <p:sp>
            <p:nvSpPr>
              <p:cNvPr id="67608" name="Oval 24"/>
              <p:cNvSpPr>
                <a:spLocks noChangeArrowheads="1"/>
              </p:cNvSpPr>
              <p:nvPr/>
            </p:nvSpPr>
            <p:spPr bwMode="gray">
              <a:xfrm flipH="1">
                <a:off x="3665" y="2367"/>
                <a:ext cx="1555" cy="1547"/>
              </a:xfrm>
              <a:prstGeom prst="ellipse">
                <a:avLst/>
              </a:prstGeom>
              <a:gradFill rotWithShape="1">
                <a:gsLst>
                  <a:gs pos="0">
                    <a:srgbClr val="4CCAE8">
                      <a:gamma/>
                      <a:shade val="63529"/>
                      <a:invGamma/>
                    </a:srgbClr>
                  </a:gs>
                  <a:gs pos="100000">
                    <a:srgbClr val="4CCAE8">
                      <a:alpha val="0"/>
                    </a:srgbClr>
                  </a:gs>
                </a:gsLst>
                <a:lin ang="27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en-US"/>
              </a:p>
            </p:txBody>
          </p:sp>
          <p:sp>
            <p:nvSpPr>
              <p:cNvPr id="67609" name="Oval 25"/>
              <p:cNvSpPr>
                <a:spLocks noChangeArrowheads="1"/>
              </p:cNvSpPr>
              <p:nvPr/>
            </p:nvSpPr>
            <p:spPr bwMode="gray">
              <a:xfrm flipH="1">
                <a:off x="3727" y="2456"/>
                <a:ext cx="1400" cy="1390"/>
              </a:xfrm>
              <a:prstGeom prst="ellipse">
                <a:avLst/>
              </a:prstGeom>
              <a:solidFill>
                <a:srgbClr val="333333"/>
              </a:soli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en-US"/>
              </a:p>
            </p:txBody>
          </p:sp>
          <p:sp>
            <p:nvSpPr>
              <p:cNvPr id="67610" name="Oval 26"/>
              <p:cNvSpPr>
                <a:spLocks noChangeArrowheads="1"/>
              </p:cNvSpPr>
              <p:nvPr/>
            </p:nvSpPr>
            <p:spPr bwMode="gray">
              <a:xfrm flipH="1">
                <a:off x="3748" y="2479"/>
                <a:ext cx="1356" cy="1346"/>
              </a:xfrm>
              <a:prstGeom prst="ellipse">
                <a:avLst/>
              </a:prstGeom>
              <a:gradFill rotWithShape="1">
                <a:gsLst>
                  <a:gs pos="0">
                    <a:srgbClr val="C0C0C0">
                      <a:gamma/>
                      <a:shade val="46275"/>
                      <a:invGamma/>
                    </a:srgbClr>
                  </a:gs>
                  <a:gs pos="100000">
                    <a:srgbClr val="C0C0C0"/>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en-US"/>
              </a:p>
            </p:txBody>
          </p:sp>
          <p:sp>
            <p:nvSpPr>
              <p:cNvPr id="67611" name="Oval 27"/>
              <p:cNvSpPr>
                <a:spLocks noChangeArrowheads="1"/>
              </p:cNvSpPr>
              <p:nvPr/>
            </p:nvSpPr>
            <p:spPr bwMode="gray">
              <a:xfrm flipH="1">
                <a:off x="3764" y="2486"/>
                <a:ext cx="1323" cy="1312"/>
              </a:xfrm>
              <a:prstGeom prst="ellipse">
                <a:avLst/>
              </a:prstGeom>
              <a:gradFill rotWithShape="1">
                <a:gsLst>
                  <a:gs pos="0">
                    <a:srgbClr val="C0C0C0">
                      <a:alpha val="0"/>
                    </a:srgbClr>
                  </a:gs>
                  <a:gs pos="100000">
                    <a:srgbClr val="C0C0C0">
                      <a:gamma/>
                      <a:tint val="34902"/>
                      <a:invGamma/>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en-US"/>
              </a:p>
            </p:txBody>
          </p:sp>
          <p:sp>
            <p:nvSpPr>
              <p:cNvPr id="67612" name="Oval 28"/>
              <p:cNvSpPr>
                <a:spLocks noChangeArrowheads="1"/>
              </p:cNvSpPr>
              <p:nvPr/>
            </p:nvSpPr>
            <p:spPr bwMode="gray">
              <a:xfrm flipH="1">
                <a:off x="3814" y="2500"/>
                <a:ext cx="1259" cy="1226"/>
              </a:xfrm>
              <a:prstGeom prst="ellipse">
                <a:avLst/>
              </a:prstGeom>
              <a:gradFill rotWithShape="1">
                <a:gsLst>
                  <a:gs pos="0">
                    <a:srgbClr val="C0C0C0">
                      <a:gamma/>
                      <a:shade val="79216"/>
                      <a:invGamma/>
                    </a:srgbClr>
                  </a:gs>
                  <a:gs pos="100000">
                    <a:srgbClr val="C0C0C0">
                      <a:alpha val="4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en-US"/>
              </a:p>
            </p:txBody>
          </p:sp>
          <p:sp>
            <p:nvSpPr>
              <p:cNvPr id="67613" name="Oval 29"/>
              <p:cNvSpPr>
                <a:spLocks noChangeArrowheads="1"/>
              </p:cNvSpPr>
              <p:nvPr/>
            </p:nvSpPr>
            <p:spPr bwMode="gray">
              <a:xfrm flipH="1">
                <a:off x="3880" y="2534"/>
                <a:ext cx="1120" cy="996"/>
              </a:xfrm>
              <a:prstGeom prst="ellipse">
                <a:avLst/>
              </a:prstGeom>
              <a:gradFill rotWithShape="1">
                <a:gsLst>
                  <a:gs pos="0">
                    <a:srgbClr val="C0C0C0">
                      <a:gamma/>
                      <a:tint val="0"/>
                      <a:invGamma/>
                    </a:srgbClr>
                  </a:gs>
                  <a:gs pos="100000">
                    <a:srgbClr val="C0C0C0">
                      <a:alpha val="3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en-US"/>
              </a:p>
            </p:txBody>
          </p:sp>
        </p:grpSp>
        <p:sp>
          <p:nvSpPr>
            <p:cNvPr id="67640" name="Rectangle 56"/>
            <p:cNvSpPr>
              <a:spLocks noChangeArrowheads="1"/>
            </p:cNvSpPr>
            <p:nvPr/>
          </p:nvSpPr>
          <p:spPr bwMode="auto">
            <a:xfrm>
              <a:off x="3727" y="2790"/>
              <a:ext cx="1363" cy="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ar-EG" sz="2400" dirty="0" smtClean="0">
                  <a:cs typeface="AdvertisingBold" pitchFamily="2" charset="-78"/>
                </a:rPr>
                <a:t>أليست تربيتنا كلها إسلامية!</a:t>
              </a:r>
              <a:endParaRPr lang="en-US" sz="2400" b="0" dirty="0">
                <a:cs typeface="AdvertisingBold" pitchFamily="2" charset="-78"/>
              </a:endParaRPr>
            </a:p>
          </p:txBody>
        </p:sp>
      </p:grpSp>
      <p:grpSp>
        <p:nvGrpSpPr>
          <p:cNvPr id="67646" name="Group 62"/>
          <p:cNvGrpSpPr>
            <a:grpSpLocks/>
          </p:cNvGrpSpPr>
          <p:nvPr/>
        </p:nvGrpSpPr>
        <p:grpSpPr bwMode="auto">
          <a:xfrm rot="20263515">
            <a:off x="1106062" y="-37164"/>
            <a:ext cx="4820553" cy="3943836"/>
            <a:chOff x="1736" y="96"/>
            <a:chExt cx="2609" cy="2122"/>
          </a:xfrm>
          <a:solidFill>
            <a:srgbClr val="00B050"/>
          </a:solidFill>
        </p:grpSpPr>
        <p:grpSp>
          <p:nvGrpSpPr>
            <p:cNvPr id="67590" name="Group 6"/>
            <p:cNvGrpSpPr>
              <a:grpSpLocks/>
            </p:cNvGrpSpPr>
            <p:nvPr/>
          </p:nvGrpSpPr>
          <p:grpSpPr bwMode="auto">
            <a:xfrm rot="326247" flipH="1">
              <a:off x="1736" y="864"/>
              <a:ext cx="2609" cy="606"/>
              <a:chOff x="1243" y="1200"/>
              <a:chExt cx="2309" cy="378"/>
            </a:xfrm>
            <a:grpFill/>
          </p:grpSpPr>
          <p:sp>
            <p:nvSpPr>
              <p:cNvPr id="67591" name="Oval 7"/>
              <p:cNvSpPr>
                <a:spLocks noChangeArrowheads="1"/>
              </p:cNvSpPr>
              <p:nvPr/>
            </p:nvSpPr>
            <p:spPr bwMode="gray">
              <a:xfrm rot="-2492218">
                <a:off x="1243" y="1200"/>
                <a:ext cx="2297" cy="362"/>
              </a:xfrm>
              <a:prstGeom prst="ellipse">
                <a:avLst/>
              </a:prstGeom>
              <a:grp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en-US"/>
              </a:p>
            </p:txBody>
          </p:sp>
          <p:sp>
            <p:nvSpPr>
              <p:cNvPr id="67592" name="Oval 8"/>
              <p:cNvSpPr>
                <a:spLocks noChangeArrowheads="1"/>
              </p:cNvSpPr>
              <p:nvPr/>
            </p:nvSpPr>
            <p:spPr bwMode="gray">
              <a:xfrm rot="-2492218">
                <a:off x="1248" y="1200"/>
                <a:ext cx="2304" cy="378"/>
              </a:xfrm>
              <a:prstGeom prst="ellipse">
                <a:avLst/>
              </a:prstGeom>
              <a:grp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en-US"/>
              </a:p>
            </p:txBody>
          </p:sp>
          <p:sp>
            <p:nvSpPr>
              <p:cNvPr id="67593" name="Oval 9"/>
              <p:cNvSpPr>
                <a:spLocks noChangeArrowheads="1"/>
              </p:cNvSpPr>
              <p:nvPr/>
            </p:nvSpPr>
            <p:spPr bwMode="gray">
              <a:xfrm rot="-2492218">
                <a:off x="1248" y="1248"/>
                <a:ext cx="2254" cy="328"/>
              </a:xfrm>
              <a:prstGeom prst="ellipse">
                <a:avLst/>
              </a:prstGeom>
              <a:grp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en-US"/>
              </a:p>
            </p:txBody>
          </p:sp>
          <p:sp>
            <p:nvSpPr>
              <p:cNvPr id="67594" name="Oval 10"/>
              <p:cNvSpPr>
                <a:spLocks noChangeArrowheads="1"/>
              </p:cNvSpPr>
              <p:nvPr/>
            </p:nvSpPr>
            <p:spPr bwMode="gray">
              <a:xfrm rot="-2492218">
                <a:off x="1248" y="1248"/>
                <a:ext cx="2254" cy="328"/>
              </a:xfrm>
              <a:prstGeom prst="ellipse">
                <a:avLst/>
              </a:prstGeom>
              <a:grp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en-US"/>
              </a:p>
            </p:txBody>
          </p:sp>
        </p:grpSp>
        <p:sp>
          <p:nvSpPr>
            <p:cNvPr id="67641" name="Rectangle 57"/>
            <p:cNvSpPr>
              <a:spLocks noChangeArrowheads="1"/>
            </p:cNvSpPr>
            <p:nvPr/>
          </p:nvSpPr>
          <p:spPr bwMode="auto">
            <a:xfrm rot="2886362">
              <a:off x="1973" y="965"/>
              <a:ext cx="2122" cy="383"/>
            </a:xfrm>
            <a:prstGeom prst="rect">
              <a:avLst/>
            </a:prstGeom>
            <a:no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ar-EG" sz="2000" dirty="0" smtClean="0">
                  <a:solidFill>
                    <a:srgbClr val="7030A0"/>
                  </a:solidFill>
                  <a:cs typeface="AdvertisingBold" pitchFamily="2" charset="-78"/>
                </a:rPr>
                <a:t>مفهوم التربية </a:t>
              </a:r>
              <a:r>
                <a:rPr lang="ar-EG" sz="2000" dirty="0" smtClean="0">
                  <a:solidFill>
                    <a:schemeClr val="bg1"/>
                  </a:solidFill>
                  <a:cs typeface="AdvertisingBold" pitchFamily="2" charset="-78"/>
                </a:rPr>
                <a:t>: الماحفظة على فطرة الناشئين.</a:t>
              </a:r>
              <a:endParaRPr lang="en-US" sz="2000" b="0" dirty="0">
                <a:solidFill>
                  <a:srgbClr val="003366"/>
                </a:solidFill>
                <a:cs typeface="AdvertisingBold" pitchFamily="2" charset="-78"/>
              </a:endParaRPr>
            </a:p>
          </p:txBody>
        </p:sp>
      </p:grpSp>
      <p:grpSp>
        <p:nvGrpSpPr>
          <p:cNvPr id="67649" name="Group 65"/>
          <p:cNvGrpSpPr>
            <a:grpSpLocks/>
          </p:cNvGrpSpPr>
          <p:nvPr/>
        </p:nvGrpSpPr>
        <p:grpSpPr bwMode="auto">
          <a:xfrm rot="20533777">
            <a:off x="758595" y="3161531"/>
            <a:ext cx="4827942" cy="1079815"/>
            <a:chOff x="911" y="2023"/>
            <a:chExt cx="2613" cy="581"/>
          </a:xfrm>
          <a:solidFill>
            <a:srgbClr val="00B0F0"/>
          </a:solidFill>
        </p:grpSpPr>
        <p:sp>
          <p:nvSpPr>
            <p:cNvPr id="67617" name="Oval 33"/>
            <p:cNvSpPr>
              <a:spLocks noChangeArrowheads="1"/>
            </p:cNvSpPr>
            <p:nvPr/>
          </p:nvSpPr>
          <p:spPr bwMode="gray">
            <a:xfrm rot="1204221" flipH="1">
              <a:off x="922" y="2023"/>
              <a:ext cx="2595" cy="554"/>
            </a:xfrm>
            <a:prstGeom prst="ellipse">
              <a:avLst/>
            </a:prstGeom>
            <a:grp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en-US"/>
            </a:p>
          </p:txBody>
        </p:sp>
        <p:sp>
          <p:nvSpPr>
            <p:cNvPr id="67618" name="Oval 34"/>
            <p:cNvSpPr>
              <a:spLocks noChangeArrowheads="1"/>
            </p:cNvSpPr>
            <p:nvPr/>
          </p:nvSpPr>
          <p:spPr bwMode="gray">
            <a:xfrm rot="1204221" flipH="1">
              <a:off x="911" y="2025"/>
              <a:ext cx="2603" cy="579"/>
            </a:xfrm>
            <a:prstGeom prst="ellipse">
              <a:avLst/>
            </a:prstGeom>
            <a:grp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en-US"/>
            </a:p>
          </p:txBody>
        </p:sp>
        <p:sp>
          <p:nvSpPr>
            <p:cNvPr id="67619" name="Oval 35"/>
            <p:cNvSpPr>
              <a:spLocks noChangeArrowheads="1"/>
            </p:cNvSpPr>
            <p:nvPr/>
          </p:nvSpPr>
          <p:spPr bwMode="gray">
            <a:xfrm rot="1204221" flipH="1">
              <a:off x="977" y="2070"/>
              <a:ext cx="2547" cy="503"/>
            </a:xfrm>
            <a:prstGeom prst="ellipse">
              <a:avLst/>
            </a:prstGeom>
            <a:grp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en-US"/>
            </a:p>
          </p:txBody>
        </p:sp>
        <p:sp>
          <p:nvSpPr>
            <p:cNvPr id="67620" name="Oval 36"/>
            <p:cNvSpPr>
              <a:spLocks noChangeArrowheads="1"/>
            </p:cNvSpPr>
            <p:nvPr/>
          </p:nvSpPr>
          <p:spPr bwMode="gray">
            <a:xfrm rot="1204221" flipH="1">
              <a:off x="977" y="2070"/>
              <a:ext cx="2547" cy="503"/>
            </a:xfrm>
            <a:prstGeom prst="ellipse">
              <a:avLst/>
            </a:prstGeom>
            <a:grp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en-US"/>
            </a:p>
          </p:txBody>
        </p:sp>
        <p:sp>
          <p:nvSpPr>
            <p:cNvPr id="67643" name="Rectangle 59"/>
            <p:cNvSpPr>
              <a:spLocks noChangeArrowheads="1"/>
            </p:cNvSpPr>
            <p:nvPr/>
          </p:nvSpPr>
          <p:spPr bwMode="auto">
            <a:xfrm rot="1189833">
              <a:off x="1130" y="2109"/>
              <a:ext cx="2143" cy="381"/>
            </a:xfrm>
            <a:prstGeom prst="rect">
              <a:avLst/>
            </a:prstGeom>
            <a:no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ar-EG" sz="2000" dirty="0" smtClean="0">
                  <a:solidFill>
                    <a:srgbClr val="FFFF00"/>
                  </a:solidFill>
                  <a:cs typeface="AdvertisingBold" pitchFamily="2" charset="-78"/>
                </a:rPr>
                <a:t>مفهوم الإسلام </a:t>
              </a:r>
              <a:r>
                <a:rPr lang="ar-EG" sz="2000" dirty="0" smtClean="0">
                  <a:solidFill>
                    <a:schemeClr val="bg1"/>
                  </a:solidFill>
                  <a:cs typeface="AdvertisingBold" pitchFamily="2" charset="-78"/>
                </a:rPr>
                <a:t>: الإستسلام لله بالتوحيد.</a:t>
              </a:r>
              <a:endParaRPr lang="en-US" sz="2000" b="0" dirty="0">
                <a:solidFill>
                  <a:srgbClr val="003366"/>
                </a:solidFill>
                <a:cs typeface="AdvertisingBold" pitchFamily="2" charset="-78"/>
              </a:endParaRPr>
            </a:p>
          </p:txBody>
        </p:sp>
      </p:grpSp>
    </p:spTree>
    <p:extLst>
      <p:ext uri="{BB962C8B-B14F-4D97-AF65-F5344CB8AC3E}">
        <p14:creationId xmlns:p14="http://schemas.microsoft.com/office/powerpoint/2010/main" val="2663824208"/>
      </p:ext>
    </p:extLst>
  </p:cSld>
  <p:clrMapOvr>
    <a:masterClrMapping/>
  </p:clrMapOvr>
  <p:transition>
    <p:spli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67645"/>
                                        </p:tgtEl>
                                        <p:attrNameLst>
                                          <p:attrName>style.visibility</p:attrName>
                                        </p:attrNameLst>
                                      </p:cBhvr>
                                      <p:to>
                                        <p:strVal val="visible"/>
                                      </p:to>
                                    </p:set>
                                    <p:anim calcmode="lin" valueType="num">
                                      <p:cBhvr>
                                        <p:cTn id="7" dur="1000" fill="hold"/>
                                        <p:tgtEl>
                                          <p:spTgt spid="67645"/>
                                        </p:tgtEl>
                                        <p:attrNameLst>
                                          <p:attrName>ppt_w</p:attrName>
                                        </p:attrNameLst>
                                      </p:cBhvr>
                                      <p:tavLst>
                                        <p:tav tm="0">
                                          <p:val>
                                            <p:fltVal val="0"/>
                                          </p:val>
                                        </p:tav>
                                        <p:tav tm="100000">
                                          <p:val>
                                            <p:strVal val="#ppt_w"/>
                                          </p:val>
                                        </p:tav>
                                      </p:tavLst>
                                    </p:anim>
                                    <p:anim calcmode="lin" valueType="num">
                                      <p:cBhvr>
                                        <p:cTn id="8" dur="1000" fill="hold"/>
                                        <p:tgtEl>
                                          <p:spTgt spid="67645"/>
                                        </p:tgtEl>
                                        <p:attrNameLst>
                                          <p:attrName>ppt_h</p:attrName>
                                        </p:attrNameLst>
                                      </p:cBhvr>
                                      <p:tavLst>
                                        <p:tav tm="0">
                                          <p:val>
                                            <p:fltVal val="0"/>
                                          </p:val>
                                        </p:tav>
                                        <p:tav tm="100000">
                                          <p:val>
                                            <p:strVal val="#ppt_h"/>
                                          </p:val>
                                        </p:tav>
                                      </p:tavLst>
                                    </p:anim>
                                    <p:anim calcmode="lin" valueType="num">
                                      <p:cBhvr>
                                        <p:cTn id="9" dur="1000" fill="hold"/>
                                        <p:tgtEl>
                                          <p:spTgt spid="67645"/>
                                        </p:tgtEl>
                                        <p:attrNameLst>
                                          <p:attrName>style.rotation</p:attrName>
                                        </p:attrNameLst>
                                      </p:cBhvr>
                                      <p:tavLst>
                                        <p:tav tm="0">
                                          <p:val>
                                            <p:fltVal val="90"/>
                                          </p:val>
                                        </p:tav>
                                        <p:tav tm="100000">
                                          <p:val>
                                            <p:fltVal val="0"/>
                                          </p:val>
                                        </p:tav>
                                      </p:tavLst>
                                    </p:anim>
                                    <p:animEffect transition="in" filter="fade">
                                      <p:cBhvr>
                                        <p:cTn id="10" dur="1000"/>
                                        <p:tgtEl>
                                          <p:spTgt spid="67645"/>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8" presetClass="entr" presetSubtype="9" fill="hold" nodeType="clickEffect">
                                  <p:stCondLst>
                                    <p:cond delay="0"/>
                                  </p:stCondLst>
                                  <p:childTnLst>
                                    <p:set>
                                      <p:cBhvr>
                                        <p:cTn id="14" dur="1" fill="hold">
                                          <p:stCondLst>
                                            <p:cond delay="0"/>
                                          </p:stCondLst>
                                        </p:cTn>
                                        <p:tgtEl>
                                          <p:spTgt spid="67646"/>
                                        </p:tgtEl>
                                        <p:attrNameLst>
                                          <p:attrName>style.visibility</p:attrName>
                                        </p:attrNameLst>
                                      </p:cBhvr>
                                      <p:to>
                                        <p:strVal val="visible"/>
                                      </p:to>
                                    </p:set>
                                    <p:animEffect transition="in" filter="strips(upLeft)">
                                      <p:cBhvr>
                                        <p:cTn id="15" dur="1000"/>
                                        <p:tgtEl>
                                          <p:spTgt spid="67646"/>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8" presetClass="entr" presetSubtype="12" fill="hold" nodeType="clickEffect">
                                  <p:stCondLst>
                                    <p:cond delay="0"/>
                                  </p:stCondLst>
                                  <p:childTnLst>
                                    <p:set>
                                      <p:cBhvr>
                                        <p:cTn id="19" dur="1" fill="hold">
                                          <p:stCondLst>
                                            <p:cond delay="0"/>
                                          </p:stCondLst>
                                        </p:cTn>
                                        <p:tgtEl>
                                          <p:spTgt spid="67649"/>
                                        </p:tgtEl>
                                        <p:attrNameLst>
                                          <p:attrName>style.visibility</p:attrName>
                                        </p:attrNameLst>
                                      </p:cBhvr>
                                      <p:to>
                                        <p:strVal val="visible"/>
                                      </p:to>
                                    </p:set>
                                    <p:animEffect transition="in" filter="strips(downLeft)">
                                      <p:cBhvr>
                                        <p:cTn id="20" dur="1000"/>
                                        <p:tgtEl>
                                          <p:spTgt spid="67649"/>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8" presetClass="entr" presetSubtype="12" fill="hold" nodeType="clickEffect">
                                  <p:stCondLst>
                                    <p:cond delay="0"/>
                                  </p:stCondLst>
                                  <p:childTnLst>
                                    <p:set>
                                      <p:cBhvr>
                                        <p:cTn id="24" dur="1" fill="hold">
                                          <p:stCondLst>
                                            <p:cond delay="0"/>
                                          </p:stCondLst>
                                        </p:cTn>
                                        <p:tgtEl>
                                          <p:spTgt spid="67647"/>
                                        </p:tgtEl>
                                        <p:attrNameLst>
                                          <p:attrName>style.visibility</p:attrName>
                                        </p:attrNameLst>
                                      </p:cBhvr>
                                      <p:to>
                                        <p:strVal val="visible"/>
                                      </p:to>
                                    </p:set>
                                    <p:animEffect transition="in" filter="strips(downLeft)">
                                      <p:cBhvr>
                                        <p:cTn id="25" dur="1000"/>
                                        <p:tgtEl>
                                          <p:spTgt spid="676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23" name="Group 3"/>
          <p:cNvGrpSpPr>
            <a:grpSpLocks/>
          </p:cNvGrpSpPr>
          <p:nvPr/>
        </p:nvGrpSpPr>
        <p:grpSpPr bwMode="auto">
          <a:xfrm>
            <a:off x="2057400" y="685800"/>
            <a:ext cx="5029200" cy="2116239"/>
            <a:chOff x="1247" y="3521"/>
            <a:chExt cx="1724" cy="423"/>
          </a:xfrm>
        </p:grpSpPr>
        <p:sp>
          <p:nvSpPr>
            <p:cNvPr id="31752" name="AutoShape 4"/>
            <p:cNvSpPr>
              <a:spLocks noChangeArrowheads="1"/>
            </p:cNvSpPr>
            <p:nvPr/>
          </p:nvSpPr>
          <p:spPr bwMode="gray">
            <a:xfrm>
              <a:off x="1247" y="3521"/>
              <a:ext cx="1724" cy="423"/>
            </a:xfrm>
            <a:prstGeom prst="roundRect">
              <a:avLst>
                <a:gd name="adj" fmla="val 16667"/>
              </a:avLst>
            </a:prstGeom>
            <a:solidFill>
              <a:srgbClr val="FFFFFF">
                <a:alpha val="89803"/>
              </a:srgbClr>
            </a:solidFill>
            <a:ln w="28575">
              <a:solidFill>
                <a:srgbClr val="33996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31753" name="Rectangle 5"/>
            <p:cNvSpPr>
              <a:spLocks noChangeArrowheads="1"/>
            </p:cNvSpPr>
            <p:nvPr/>
          </p:nvSpPr>
          <p:spPr bwMode="auto">
            <a:xfrm>
              <a:off x="1255" y="3563"/>
              <a:ext cx="1707" cy="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ar-EG" sz="3600" dirty="0" smtClean="0">
                  <a:cs typeface="AdvertisingExtraBold" pitchFamily="2" charset="-78"/>
                </a:rPr>
                <a:t>خصائص التربية الإسلامية</a:t>
              </a:r>
            </a:p>
            <a:p>
              <a:pPr algn="ctr"/>
              <a:r>
                <a:rPr lang="ar-EG" sz="3200" dirty="0" smtClean="0">
                  <a:solidFill>
                    <a:srgbClr val="00B0F0"/>
                  </a:solidFill>
                  <a:cs typeface="AdvertisingExtraBold" pitchFamily="2" charset="-78"/>
                </a:rPr>
                <a:t>إيمانية </a:t>
              </a:r>
              <a:r>
                <a:rPr lang="ar-EG" sz="3200" dirty="0" smtClean="0">
                  <a:solidFill>
                    <a:srgbClr val="00B0F0"/>
                  </a:solidFill>
                  <a:cs typeface="AdvertisingExtraBold" pitchFamily="2" charset="-78"/>
                </a:rPr>
                <a:t>مطمئنة</a:t>
              </a:r>
              <a:r>
                <a:rPr lang="ar-EG" sz="3200" dirty="0">
                  <a:solidFill>
                    <a:srgbClr val="339966"/>
                  </a:solidFill>
                  <a:cs typeface="AdvertisingExtraBold" pitchFamily="2" charset="-78"/>
                </a:rPr>
                <a:t>،</a:t>
              </a:r>
              <a:r>
                <a:rPr lang="ar-EG" sz="3200" dirty="0" smtClean="0">
                  <a:solidFill>
                    <a:srgbClr val="339966"/>
                  </a:solidFill>
                  <a:cs typeface="AdvertisingExtraBold" pitchFamily="2" charset="-78"/>
                </a:rPr>
                <a:t> </a:t>
              </a:r>
              <a:r>
                <a:rPr lang="ar-EG" sz="3200" dirty="0" smtClean="0">
                  <a:solidFill>
                    <a:srgbClr val="00B050"/>
                  </a:solidFill>
                  <a:cs typeface="AdvertisingExtraBold" pitchFamily="2" charset="-78"/>
                </a:rPr>
                <a:t>رحيمة</a:t>
              </a:r>
              <a:endParaRPr lang="ar-SA" sz="3200" dirty="0">
                <a:solidFill>
                  <a:srgbClr val="00B050"/>
                </a:solidFill>
                <a:cs typeface="AdvertisingExtraBold" pitchFamily="2" charset="-78"/>
              </a:endParaRPr>
            </a:p>
          </p:txBody>
        </p:sp>
      </p:grpSp>
      <p:grpSp>
        <p:nvGrpSpPr>
          <p:cNvPr id="30726" name="Group 6"/>
          <p:cNvGrpSpPr>
            <a:grpSpLocks/>
          </p:cNvGrpSpPr>
          <p:nvPr/>
        </p:nvGrpSpPr>
        <p:grpSpPr bwMode="auto">
          <a:xfrm>
            <a:off x="1064130" y="2933347"/>
            <a:ext cx="6991350" cy="2016579"/>
            <a:chOff x="783" y="2007"/>
            <a:chExt cx="4118" cy="1017"/>
          </a:xfrm>
        </p:grpSpPr>
        <p:grpSp>
          <p:nvGrpSpPr>
            <p:cNvPr id="31748" name="Group 7"/>
            <p:cNvGrpSpPr>
              <a:grpSpLocks/>
            </p:cNvGrpSpPr>
            <p:nvPr/>
          </p:nvGrpSpPr>
          <p:grpSpPr bwMode="auto">
            <a:xfrm>
              <a:off x="783" y="2007"/>
              <a:ext cx="4118" cy="1017"/>
              <a:chOff x="4107" y="842"/>
              <a:chExt cx="1179" cy="342"/>
            </a:xfrm>
          </p:grpSpPr>
          <p:sp>
            <p:nvSpPr>
              <p:cNvPr id="31750" name="Freeform 8"/>
              <p:cNvSpPr>
                <a:spLocks/>
              </p:cNvSpPr>
              <p:nvPr/>
            </p:nvSpPr>
            <p:spPr bwMode="gray">
              <a:xfrm>
                <a:off x="4175" y="1040"/>
                <a:ext cx="1039" cy="144"/>
              </a:xfrm>
              <a:custGeom>
                <a:avLst/>
                <a:gdLst>
                  <a:gd name="T0" fmla="*/ 1039 w 1120"/>
                  <a:gd name="T1" fmla="*/ 144 h 252"/>
                  <a:gd name="T2" fmla="*/ 1035 w 1120"/>
                  <a:gd name="T3" fmla="*/ 143 h 252"/>
                  <a:gd name="T4" fmla="*/ 1020 w 1120"/>
                  <a:gd name="T5" fmla="*/ 141 h 252"/>
                  <a:gd name="T6" fmla="*/ 996 w 1120"/>
                  <a:gd name="T7" fmla="*/ 137 h 252"/>
                  <a:gd name="T8" fmla="*/ 963 w 1120"/>
                  <a:gd name="T9" fmla="*/ 133 h 252"/>
                  <a:gd name="T10" fmla="*/ 920 w 1120"/>
                  <a:gd name="T11" fmla="*/ 127 h 252"/>
                  <a:gd name="T12" fmla="*/ 870 w 1120"/>
                  <a:gd name="T13" fmla="*/ 121 h 252"/>
                  <a:gd name="T14" fmla="*/ 813 w 1120"/>
                  <a:gd name="T15" fmla="*/ 117 h 252"/>
                  <a:gd name="T16" fmla="*/ 748 w 1120"/>
                  <a:gd name="T17" fmla="*/ 112 h 252"/>
                  <a:gd name="T18" fmla="*/ 677 w 1120"/>
                  <a:gd name="T19" fmla="*/ 109 h 252"/>
                  <a:gd name="T20" fmla="*/ 599 w 1120"/>
                  <a:gd name="T21" fmla="*/ 105 h 252"/>
                  <a:gd name="T22" fmla="*/ 516 w 1120"/>
                  <a:gd name="T23" fmla="*/ 105 h 252"/>
                  <a:gd name="T24" fmla="*/ 432 w 1120"/>
                  <a:gd name="T25" fmla="*/ 105 h 252"/>
                  <a:gd name="T26" fmla="*/ 356 w 1120"/>
                  <a:gd name="T27" fmla="*/ 109 h 252"/>
                  <a:gd name="T28" fmla="*/ 286 w 1120"/>
                  <a:gd name="T29" fmla="*/ 112 h 252"/>
                  <a:gd name="T30" fmla="*/ 221 w 1120"/>
                  <a:gd name="T31" fmla="*/ 117 h 252"/>
                  <a:gd name="T32" fmla="*/ 165 w 1120"/>
                  <a:gd name="T33" fmla="*/ 121 h 252"/>
                  <a:gd name="T34" fmla="*/ 117 w 1120"/>
                  <a:gd name="T35" fmla="*/ 127 h 252"/>
                  <a:gd name="T36" fmla="*/ 76 w 1120"/>
                  <a:gd name="T37" fmla="*/ 133 h 252"/>
                  <a:gd name="T38" fmla="*/ 43 w 1120"/>
                  <a:gd name="T39" fmla="*/ 137 h 252"/>
                  <a:gd name="T40" fmla="*/ 19 w 1120"/>
                  <a:gd name="T41" fmla="*/ 141 h 252"/>
                  <a:gd name="T42" fmla="*/ 6 w 1120"/>
                  <a:gd name="T43" fmla="*/ 143 h 252"/>
                  <a:gd name="T44" fmla="*/ 0 w 1120"/>
                  <a:gd name="T45" fmla="*/ 144 h 252"/>
                  <a:gd name="T46" fmla="*/ 0 w 1120"/>
                  <a:gd name="T47" fmla="*/ 35 h 252"/>
                  <a:gd name="T48" fmla="*/ 520 w 1120"/>
                  <a:gd name="T49" fmla="*/ 0 h 252"/>
                  <a:gd name="T50" fmla="*/ 1039 w 1120"/>
                  <a:gd name="T51" fmla="*/ 35 h 252"/>
                  <a:gd name="T52" fmla="*/ 1039 w 1120"/>
                  <a:gd name="T53" fmla="*/ 144 h 252"/>
                  <a:gd name="T54" fmla="*/ 1039 w 1120"/>
                  <a:gd name="T55" fmla="*/ 144 h 25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solidFill>
                <a:srgbClr val="000000"/>
              </a:solidFill>
              <a:ln>
                <a:noFill/>
              </a:ln>
              <a:extLst>
                <a:ext uri="{91240B29-F687-4F45-9708-019B960494DF}">
                  <a14:hiddenLine xmlns:a14="http://schemas.microsoft.com/office/drawing/2010/main" w="0">
                    <a:solidFill>
                      <a:srgbClr val="DF5908"/>
                    </a:solidFill>
                    <a:prstDash val="solid"/>
                    <a:round/>
                    <a:headEnd/>
                    <a:tailEnd/>
                  </a14:hiddenLine>
                </a:ext>
              </a:extLst>
            </p:spPr>
            <p:txBody>
              <a:bodyPr/>
              <a:lstStyle/>
              <a:p>
                <a:endParaRPr lang="ar-EG"/>
              </a:p>
            </p:txBody>
          </p:sp>
          <p:sp>
            <p:nvSpPr>
              <p:cNvPr id="30729" name="Rectangle 9"/>
              <p:cNvSpPr>
                <a:spLocks noChangeArrowheads="1"/>
              </p:cNvSpPr>
              <p:nvPr/>
            </p:nvSpPr>
            <p:spPr bwMode="gray">
              <a:xfrm>
                <a:off x="4107" y="842"/>
                <a:ext cx="1179" cy="297"/>
              </a:xfrm>
              <a:prstGeom prst="rect">
                <a:avLst/>
              </a:prstGeom>
              <a:gradFill rotWithShape="1">
                <a:gsLst>
                  <a:gs pos="0">
                    <a:srgbClr val="FFCC00">
                      <a:gamma/>
                      <a:tint val="48627"/>
                      <a:invGamma/>
                    </a:srgbClr>
                  </a:gs>
                  <a:gs pos="100000">
                    <a:srgbClr val="FFCC00"/>
                  </a:gs>
                </a:gsLst>
                <a:lin ang="2700000" scaled="1"/>
              </a:gra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pPr algn="ctr" rtl="0" eaLnBrk="0" hangingPunct="0">
                  <a:defRPr/>
                </a:pPr>
                <a:endParaRPr lang="en-US" sz="2400" b="1">
                  <a:solidFill>
                    <a:srgbClr val="000000"/>
                  </a:solidFill>
                  <a:effectLst>
                    <a:outerShdw blurRad="38100" dist="38100" dir="2700000" algn="tl">
                      <a:srgbClr val="FFFFFF"/>
                    </a:outerShdw>
                  </a:effectLst>
                </a:endParaRPr>
              </a:p>
            </p:txBody>
          </p:sp>
        </p:grpSp>
        <p:sp>
          <p:nvSpPr>
            <p:cNvPr id="31749" name="Rectangle 10"/>
            <p:cNvSpPr>
              <a:spLocks noChangeArrowheads="1"/>
            </p:cNvSpPr>
            <p:nvPr/>
          </p:nvSpPr>
          <p:spPr bwMode="auto">
            <a:xfrm>
              <a:off x="933" y="2177"/>
              <a:ext cx="3782" cy="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ar-EG" sz="4000" dirty="0" smtClean="0">
                  <a:solidFill>
                    <a:srgbClr val="7030A0"/>
                  </a:solidFill>
                  <a:cs typeface="AdvertisingBold" pitchFamily="2" charset="-78"/>
                </a:rPr>
                <a:t>ملف المادة العلمية</a:t>
              </a:r>
              <a:endParaRPr lang="en-US" sz="4000" dirty="0">
                <a:solidFill>
                  <a:srgbClr val="0070C0"/>
                </a:solidFill>
                <a:cs typeface="AdvertisingBold" pitchFamily="2" charset="-78"/>
              </a:endParaRPr>
            </a:p>
          </p:txBody>
        </p:sp>
      </p:grpSp>
    </p:spTree>
    <p:extLst>
      <p:ext uri="{BB962C8B-B14F-4D97-AF65-F5344CB8AC3E}">
        <p14:creationId xmlns:p14="http://schemas.microsoft.com/office/powerpoint/2010/main" val="2088449993"/>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nodeType="clickEffect">
                                  <p:stCondLst>
                                    <p:cond delay="0"/>
                                  </p:stCondLst>
                                  <p:childTnLst>
                                    <p:set>
                                      <p:cBhvr>
                                        <p:cTn id="6" dur="1" fill="hold">
                                          <p:stCondLst>
                                            <p:cond delay="0"/>
                                          </p:stCondLst>
                                        </p:cTn>
                                        <p:tgtEl>
                                          <p:spTgt spid="30723"/>
                                        </p:tgtEl>
                                        <p:attrNameLst>
                                          <p:attrName>style.visibility</p:attrName>
                                        </p:attrNameLst>
                                      </p:cBhvr>
                                      <p:to>
                                        <p:strVal val="visible"/>
                                      </p:to>
                                    </p:set>
                                    <p:anim calcmode="lin" valueType="num">
                                      <p:cBhvr>
                                        <p:cTn id="7" dur="1000" fill="hold"/>
                                        <p:tgtEl>
                                          <p:spTgt spid="30723"/>
                                        </p:tgtEl>
                                        <p:attrNameLst>
                                          <p:attrName>ppt_w</p:attrName>
                                        </p:attrNameLst>
                                      </p:cBhvr>
                                      <p:tavLst>
                                        <p:tav tm="0">
                                          <p:val>
                                            <p:strVal val="#ppt_w*0.70"/>
                                          </p:val>
                                        </p:tav>
                                        <p:tav tm="100000">
                                          <p:val>
                                            <p:strVal val="#ppt_w"/>
                                          </p:val>
                                        </p:tav>
                                      </p:tavLst>
                                    </p:anim>
                                    <p:anim calcmode="lin" valueType="num">
                                      <p:cBhvr>
                                        <p:cTn id="8" dur="1000" fill="hold"/>
                                        <p:tgtEl>
                                          <p:spTgt spid="30723"/>
                                        </p:tgtEl>
                                        <p:attrNameLst>
                                          <p:attrName>ppt_h</p:attrName>
                                        </p:attrNameLst>
                                      </p:cBhvr>
                                      <p:tavLst>
                                        <p:tav tm="0">
                                          <p:val>
                                            <p:strVal val="#ppt_h"/>
                                          </p:val>
                                        </p:tav>
                                        <p:tav tm="100000">
                                          <p:val>
                                            <p:strVal val="#ppt_h"/>
                                          </p:val>
                                        </p:tav>
                                      </p:tavLst>
                                    </p:anim>
                                    <p:animEffect transition="in" filter="fade">
                                      <p:cBhvr>
                                        <p:cTn id="9" dur="1000"/>
                                        <p:tgtEl>
                                          <p:spTgt spid="30723"/>
                                        </p:tgtEl>
                                      </p:cBhvr>
                                    </p:animEffect>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30726"/>
                                        </p:tgtEl>
                                        <p:attrNameLst>
                                          <p:attrName>style.visibility</p:attrName>
                                        </p:attrNameLst>
                                      </p:cBhvr>
                                      <p:to>
                                        <p:strVal val="visible"/>
                                      </p:to>
                                    </p:set>
                                    <p:animEffect transition="in" filter="dissolve">
                                      <p:cBhvr>
                                        <p:cTn id="14" dur="1000"/>
                                        <p:tgtEl>
                                          <p:spTgt spid="307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67" name="Group 19"/>
          <p:cNvGrpSpPr>
            <a:grpSpLocks/>
          </p:cNvGrpSpPr>
          <p:nvPr/>
        </p:nvGrpSpPr>
        <p:grpSpPr bwMode="auto">
          <a:xfrm>
            <a:off x="1809101" y="893474"/>
            <a:ext cx="5346700" cy="1169988"/>
            <a:chOff x="810" y="542"/>
            <a:chExt cx="3368" cy="737"/>
          </a:xfrm>
        </p:grpSpPr>
        <p:sp>
          <p:nvSpPr>
            <p:cNvPr id="44056" name="AutoShape 4"/>
            <p:cNvSpPr>
              <a:spLocks noChangeArrowheads="1"/>
            </p:cNvSpPr>
            <p:nvPr/>
          </p:nvSpPr>
          <p:spPr bwMode="gray">
            <a:xfrm flipH="1">
              <a:off x="810" y="542"/>
              <a:ext cx="3368" cy="708"/>
            </a:xfrm>
            <a:prstGeom prst="roundRect">
              <a:avLst>
                <a:gd name="adj" fmla="val 11505"/>
              </a:avLst>
            </a:prstGeom>
            <a:gradFill rotWithShape="1">
              <a:gsLst>
                <a:gs pos="0">
                  <a:srgbClr val="339933">
                    <a:alpha val="79999"/>
                  </a:srgbClr>
                </a:gs>
                <a:gs pos="100000">
                  <a:srgbClr val="184718">
                    <a:alpha val="0"/>
                  </a:srgbClr>
                </a:gs>
              </a:gsLst>
              <a:lin ang="0" scaled="1"/>
            </a:gradFill>
            <a:ln>
              <a:noFill/>
            </a:ln>
            <a:effectLst/>
            <a:extLst>
              <a:ext uri="{91240B29-F687-4F45-9708-019B960494DF}">
                <a14:hiddenLine xmlns:a14="http://schemas.microsoft.com/office/drawing/2010/main" w="6350" algn="ctr">
                  <a:solidFill>
                    <a:srgbClr val="080808"/>
                  </a:solidFill>
                  <a:prstDash val="sysDot"/>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44057" name="Rectangle 5"/>
            <p:cNvSpPr>
              <a:spLocks noChangeArrowheads="1"/>
            </p:cNvSpPr>
            <p:nvPr/>
          </p:nvSpPr>
          <p:spPr bwMode="auto">
            <a:xfrm>
              <a:off x="810" y="600"/>
              <a:ext cx="3368" cy="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ar-EG" sz="3200" dirty="0" smtClean="0">
                  <a:solidFill>
                    <a:srgbClr val="006600"/>
                  </a:solidFill>
                  <a:cs typeface="AdvertisingBold" pitchFamily="2" charset="-78"/>
                </a:rPr>
                <a:t>تابع:خصائص التربية الإسلامية</a:t>
              </a:r>
              <a:endParaRPr lang="en-US" sz="3200" dirty="0">
                <a:solidFill>
                  <a:srgbClr val="006600"/>
                </a:solidFill>
                <a:cs typeface="AdvertisingBold" pitchFamily="2" charset="-78"/>
              </a:endParaRPr>
            </a:p>
          </p:txBody>
        </p:sp>
      </p:grpSp>
      <p:sp>
        <p:nvSpPr>
          <p:cNvPr id="27660" name="Rectangle 12"/>
          <p:cNvSpPr>
            <a:spLocks noChangeArrowheads="1"/>
          </p:cNvSpPr>
          <p:nvPr/>
        </p:nvSpPr>
        <p:spPr bwMode="auto">
          <a:xfrm>
            <a:off x="635939" y="2063461"/>
            <a:ext cx="7620000" cy="3422940"/>
          </a:xfrm>
          <a:prstGeom prst="rect">
            <a:avLst/>
          </a:prstGeom>
          <a:solidFill>
            <a:schemeClr val="bg1">
              <a:lumMod val="95000"/>
              <a:alpha val="67842"/>
            </a:schemeClr>
          </a:solidFill>
          <a:ln>
            <a:noFill/>
          </a:ln>
          <a:effectLst/>
          <a:extLst/>
        </p:spPr>
        <p:txBody>
          <a:bodyPr wrap="none" anchor="ctr"/>
          <a:lstStyle/>
          <a:p>
            <a:endParaRPr lang="ar-EG"/>
          </a:p>
        </p:txBody>
      </p:sp>
      <p:sp>
        <p:nvSpPr>
          <p:cNvPr id="44047" name="Rectangle 14"/>
          <p:cNvSpPr>
            <a:spLocks noChangeArrowheads="1"/>
          </p:cNvSpPr>
          <p:nvPr/>
        </p:nvSpPr>
        <p:spPr bwMode="gray">
          <a:xfrm flipH="1">
            <a:off x="801833" y="3873115"/>
            <a:ext cx="7158037" cy="1411940"/>
          </a:xfrm>
          <a:prstGeom prst="rect">
            <a:avLst/>
          </a:prstGeom>
          <a:solidFill>
            <a:srgbClr val="F77A1D">
              <a:alpha val="50195"/>
            </a:srgbClr>
          </a:solidFill>
          <a:ln w="12700" algn="ctr">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44048" name="Rectangle 15"/>
          <p:cNvSpPr>
            <a:spLocks noChangeArrowheads="1"/>
          </p:cNvSpPr>
          <p:nvPr/>
        </p:nvSpPr>
        <p:spPr bwMode="auto">
          <a:xfrm>
            <a:off x="881208" y="3880674"/>
            <a:ext cx="7027862" cy="1322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buClr>
                <a:srgbClr val="520000"/>
              </a:buClr>
              <a:buSzPct val="70000"/>
              <a:buFont typeface="Wingdings" pitchFamily="2" charset="2"/>
              <a:buNone/>
            </a:pPr>
            <a:r>
              <a:rPr lang="ar-EG" sz="3200" dirty="0" smtClean="0">
                <a:solidFill>
                  <a:srgbClr val="663300"/>
                </a:solidFill>
                <a:cs typeface="AdvertisingBold" pitchFamily="2" charset="-78"/>
              </a:rPr>
              <a:t>توكلية لا تواكلية:</a:t>
            </a:r>
          </a:p>
          <a:p>
            <a:pPr marL="342900" indent="-342900" algn="r" rtl="1" eaLnBrk="0" hangingPunct="0">
              <a:buClr>
                <a:srgbClr val="520000"/>
              </a:buClr>
              <a:buSzPct val="70000"/>
              <a:buFont typeface="Wingdings" pitchFamily="2" charset="2"/>
              <a:buChar char="v"/>
            </a:pPr>
            <a:r>
              <a:rPr lang="ar-EG" sz="2400" dirty="0" smtClean="0">
                <a:cs typeface="AdvertisingBold" pitchFamily="2" charset="-78"/>
              </a:rPr>
              <a:t>المعنى الصحيح للتوكل .</a:t>
            </a:r>
          </a:p>
          <a:p>
            <a:pPr marL="342900" indent="-342900" algn="r" rtl="1" eaLnBrk="0" hangingPunct="0">
              <a:buClr>
                <a:srgbClr val="520000"/>
              </a:buClr>
              <a:buSzPct val="70000"/>
              <a:buFont typeface="Wingdings" pitchFamily="2" charset="2"/>
              <a:buChar char="v"/>
            </a:pPr>
            <a:r>
              <a:rPr lang="ar-EG" sz="2400" dirty="0" smtClean="0">
                <a:solidFill>
                  <a:srgbClr val="FF0000"/>
                </a:solidFill>
                <a:cs typeface="AdvertisingBold" pitchFamily="2" charset="-78"/>
              </a:rPr>
              <a:t>التوكل فى القرأن الكريم.</a:t>
            </a:r>
            <a:endParaRPr lang="ar-EG" sz="2400" dirty="0">
              <a:solidFill>
                <a:srgbClr val="FF0000"/>
              </a:solidFill>
              <a:cs typeface="AdvertisingBold" pitchFamily="2" charset="-78"/>
            </a:endParaRPr>
          </a:p>
        </p:txBody>
      </p:sp>
      <p:sp>
        <p:nvSpPr>
          <p:cNvPr id="44043" name="Rectangle 21"/>
          <p:cNvSpPr>
            <a:spLocks noChangeArrowheads="1"/>
          </p:cNvSpPr>
          <p:nvPr/>
        </p:nvSpPr>
        <p:spPr bwMode="gray">
          <a:xfrm flipH="1">
            <a:off x="838345" y="2169029"/>
            <a:ext cx="7158038" cy="1416309"/>
          </a:xfrm>
          <a:prstGeom prst="rect">
            <a:avLst/>
          </a:prstGeom>
          <a:solidFill>
            <a:srgbClr val="FF0066">
              <a:alpha val="50195"/>
            </a:srgbClr>
          </a:solidFill>
          <a:ln w="12700" algn="ctr">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44044" name="Rectangle 22"/>
          <p:cNvSpPr>
            <a:spLocks noChangeArrowheads="1"/>
          </p:cNvSpPr>
          <p:nvPr/>
        </p:nvSpPr>
        <p:spPr bwMode="auto">
          <a:xfrm>
            <a:off x="903433" y="2181417"/>
            <a:ext cx="7027863" cy="13234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buClr>
                <a:srgbClr val="520000"/>
              </a:buClr>
              <a:buSzPct val="70000"/>
              <a:buFont typeface="Wingdings" pitchFamily="2" charset="2"/>
              <a:buNone/>
            </a:pPr>
            <a:r>
              <a:rPr lang="ar-EG" sz="3200" dirty="0" smtClean="0">
                <a:solidFill>
                  <a:schemeClr val="bg1"/>
                </a:solidFill>
                <a:cs typeface="AdvertisingBold" pitchFamily="2" charset="-78"/>
              </a:rPr>
              <a:t>دنيوية أخروية: </a:t>
            </a:r>
          </a:p>
          <a:p>
            <a:pPr marL="342900" indent="-342900" algn="r" rtl="1" eaLnBrk="0" hangingPunct="0">
              <a:buClr>
                <a:srgbClr val="520000"/>
              </a:buClr>
              <a:buSzPct val="70000"/>
              <a:buFont typeface="Wingdings" pitchFamily="2" charset="2"/>
              <a:buChar char="v"/>
            </a:pPr>
            <a:r>
              <a:rPr lang="ar-EG" sz="2400" dirty="0" smtClean="0">
                <a:solidFill>
                  <a:srgbClr val="002060"/>
                </a:solidFill>
                <a:cs typeface="AdvertisingBold" pitchFamily="2" charset="-78"/>
              </a:rPr>
              <a:t>لا تهجر الدنيا ولا تبيع الأخرة.</a:t>
            </a:r>
          </a:p>
          <a:p>
            <a:pPr marL="342900" indent="-342900" algn="r" rtl="1" eaLnBrk="0" hangingPunct="0">
              <a:buClr>
                <a:srgbClr val="520000"/>
              </a:buClr>
              <a:buSzPct val="70000"/>
              <a:buFont typeface="Wingdings" pitchFamily="2" charset="2"/>
              <a:buChar char="v"/>
            </a:pPr>
            <a:r>
              <a:rPr lang="ar-EG" sz="2400" dirty="0" smtClean="0">
                <a:solidFill>
                  <a:srgbClr val="FFFF00"/>
                </a:solidFill>
                <a:cs typeface="AdvertisingBold" pitchFamily="2" charset="-78"/>
              </a:rPr>
              <a:t>نماذج من القرأن الكريم على الجمع بين الدنيا والأخرة.</a:t>
            </a:r>
            <a:endParaRPr lang="ar-EG" sz="2400" dirty="0">
              <a:solidFill>
                <a:srgbClr val="FFFF00"/>
              </a:solidFill>
              <a:cs typeface="AdvertisingBold" pitchFamily="2" charset="-78"/>
            </a:endParaRPr>
          </a:p>
        </p:txBody>
      </p:sp>
    </p:spTree>
    <p:extLst>
      <p:ext uri="{BB962C8B-B14F-4D97-AF65-F5344CB8AC3E}">
        <p14:creationId xmlns:p14="http://schemas.microsoft.com/office/powerpoint/2010/main" val="3728582337"/>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2" fill="hold" nodeType="clickEffect">
                                  <p:stCondLst>
                                    <p:cond delay="0"/>
                                  </p:stCondLst>
                                  <p:childTnLst>
                                    <p:set>
                                      <p:cBhvr>
                                        <p:cTn id="6" dur="1" fill="hold">
                                          <p:stCondLst>
                                            <p:cond delay="0"/>
                                          </p:stCondLst>
                                        </p:cTn>
                                        <p:tgtEl>
                                          <p:spTgt spid="27667"/>
                                        </p:tgtEl>
                                        <p:attrNameLst>
                                          <p:attrName>style.visibility</p:attrName>
                                        </p:attrNameLst>
                                      </p:cBhvr>
                                      <p:to>
                                        <p:strVal val="visible"/>
                                      </p:to>
                                    </p:set>
                                    <p:animEffect transition="in" filter="slide(fromRight)">
                                      <p:cBhvr>
                                        <p:cTn id="7" dur="1000"/>
                                        <p:tgtEl>
                                          <p:spTgt spid="2766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7660"/>
                                        </p:tgtEl>
                                        <p:attrNameLst>
                                          <p:attrName>style.visibility</p:attrName>
                                        </p:attrNameLst>
                                      </p:cBhvr>
                                      <p:to>
                                        <p:strVal val="visible"/>
                                      </p:to>
                                    </p:set>
                                    <p:animEffect transition="in" filter="checkerboard(across)">
                                      <p:cBhvr>
                                        <p:cTn id="12" dur="1000"/>
                                        <p:tgtEl>
                                          <p:spTgt spid="27660"/>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44043"/>
                                        </p:tgtEl>
                                        <p:attrNameLst>
                                          <p:attrName>style.visibility</p:attrName>
                                        </p:attrNameLst>
                                      </p:cBhvr>
                                      <p:to>
                                        <p:strVal val="visible"/>
                                      </p:to>
                                    </p:set>
                                    <p:animEffect transition="in" filter="fade">
                                      <p:cBhvr>
                                        <p:cTn id="17" dur="1000"/>
                                        <p:tgtEl>
                                          <p:spTgt spid="44043"/>
                                        </p:tgtEl>
                                      </p:cBhvr>
                                    </p:animEffect>
                                    <p:anim calcmode="lin" valueType="num">
                                      <p:cBhvr>
                                        <p:cTn id="18" dur="1000" fill="hold"/>
                                        <p:tgtEl>
                                          <p:spTgt spid="44043"/>
                                        </p:tgtEl>
                                        <p:attrNameLst>
                                          <p:attrName>ppt_x</p:attrName>
                                        </p:attrNameLst>
                                      </p:cBhvr>
                                      <p:tavLst>
                                        <p:tav tm="0">
                                          <p:val>
                                            <p:strVal val="#ppt_x"/>
                                          </p:val>
                                        </p:tav>
                                        <p:tav tm="100000">
                                          <p:val>
                                            <p:strVal val="#ppt_x"/>
                                          </p:val>
                                        </p:tav>
                                      </p:tavLst>
                                    </p:anim>
                                    <p:anim calcmode="lin" valueType="num">
                                      <p:cBhvr>
                                        <p:cTn id="19" dur="1000" fill="hold"/>
                                        <p:tgtEl>
                                          <p:spTgt spid="4404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44044">
                                            <p:txEl>
                                              <p:pRg st="0" end="0"/>
                                            </p:txEl>
                                          </p:spTgt>
                                        </p:tgtEl>
                                        <p:attrNameLst>
                                          <p:attrName>style.visibility</p:attrName>
                                        </p:attrNameLst>
                                      </p:cBhvr>
                                      <p:to>
                                        <p:strVal val="visible"/>
                                      </p:to>
                                    </p:set>
                                    <p:animEffect transition="in" filter="circle(in)">
                                      <p:cBhvr>
                                        <p:cTn id="24" dur="2000"/>
                                        <p:tgtEl>
                                          <p:spTgt spid="44044">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44044">
                                            <p:txEl>
                                              <p:pRg st="1" end="1"/>
                                            </p:txEl>
                                          </p:spTgt>
                                        </p:tgtEl>
                                        <p:attrNameLst>
                                          <p:attrName>style.visibility</p:attrName>
                                        </p:attrNameLst>
                                      </p:cBhvr>
                                      <p:to>
                                        <p:strVal val="visible"/>
                                      </p:to>
                                    </p:set>
                                    <p:animEffect transition="in" filter="fade">
                                      <p:cBhvr>
                                        <p:cTn id="29" dur="1000"/>
                                        <p:tgtEl>
                                          <p:spTgt spid="44044">
                                            <p:txEl>
                                              <p:pRg st="1" end="1"/>
                                            </p:txEl>
                                          </p:spTgt>
                                        </p:tgtEl>
                                      </p:cBhvr>
                                    </p:animEffect>
                                    <p:anim calcmode="lin" valueType="num">
                                      <p:cBhvr>
                                        <p:cTn id="30" dur="1000" fill="hold"/>
                                        <p:tgtEl>
                                          <p:spTgt spid="44044">
                                            <p:txEl>
                                              <p:pRg st="1" end="1"/>
                                            </p:txEl>
                                          </p:spTgt>
                                        </p:tgtEl>
                                        <p:attrNameLst>
                                          <p:attrName>ppt_x</p:attrName>
                                        </p:attrNameLst>
                                      </p:cBhvr>
                                      <p:tavLst>
                                        <p:tav tm="0">
                                          <p:val>
                                            <p:strVal val="#ppt_x"/>
                                          </p:val>
                                        </p:tav>
                                        <p:tav tm="100000">
                                          <p:val>
                                            <p:strVal val="#ppt_x"/>
                                          </p:val>
                                        </p:tav>
                                      </p:tavLst>
                                    </p:anim>
                                    <p:anim calcmode="lin" valueType="num">
                                      <p:cBhvr>
                                        <p:cTn id="31" dur="1000" fill="hold"/>
                                        <p:tgtEl>
                                          <p:spTgt spid="4404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44044">
                                            <p:txEl>
                                              <p:pRg st="2" end="2"/>
                                            </p:txEl>
                                          </p:spTgt>
                                        </p:tgtEl>
                                        <p:attrNameLst>
                                          <p:attrName>style.visibility</p:attrName>
                                        </p:attrNameLst>
                                      </p:cBhvr>
                                      <p:to>
                                        <p:strVal val="visible"/>
                                      </p:to>
                                    </p:set>
                                    <p:animEffect transition="in" filter="fade">
                                      <p:cBhvr>
                                        <p:cTn id="36" dur="1000"/>
                                        <p:tgtEl>
                                          <p:spTgt spid="44044">
                                            <p:txEl>
                                              <p:pRg st="2" end="2"/>
                                            </p:txEl>
                                          </p:spTgt>
                                        </p:tgtEl>
                                      </p:cBhvr>
                                    </p:animEffect>
                                    <p:anim calcmode="lin" valueType="num">
                                      <p:cBhvr>
                                        <p:cTn id="37" dur="1000" fill="hold"/>
                                        <p:tgtEl>
                                          <p:spTgt spid="44044">
                                            <p:txEl>
                                              <p:pRg st="2" end="2"/>
                                            </p:txEl>
                                          </p:spTgt>
                                        </p:tgtEl>
                                        <p:attrNameLst>
                                          <p:attrName>ppt_x</p:attrName>
                                        </p:attrNameLst>
                                      </p:cBhvr>
                                      <p:tavLst>
                                        <p:tav tm="0">
                                          <p:val>
                                            <p:strVal val="#ppt_x"/>
                                          </p:val>
                                        </p:tav>
                                        <p:tav tm="100000">
                                          <p:val>
                                            <p:strVal val="#ppt_x"/>
                                          </p:val>
                                        </p:tav>
                                      </p:tavLst>
                                    </p:anim>
                                    <p:anim calcmode="lin" valueType="num">
                                      <p:cBhvr>
                                        <p:cTn id="38" dur="1000" fill="hold"/>
                                        <p:tgtEl>
                                          <p:spTgt spid="4404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44047"/>
                                        </p:tgtEl>
                                        <p:attrNameLst>
                                          <p:attrName>style.visibility</p:attrName>
                                        </p:attrNameLst>
                                      </p:cBhvr>
                                      <p:to>
                                        <p:strVal val="visible"/>
                                      </p:to>
                                    </p:set>
                                    <p:animEffect transition="in" filter="fade">
                                      <p:cBhvr>
                                        <p:cTn id="43" dur="1000"/>
                                        <p:tgtEl>
                                          <p:spTgt spid="44047"/>
                                        </p:tgtEl>
                                      </p:cBhvr>
                                    </p:animEffect>
                                    <p:anim calcmode="lin" valueType="num">
                                      <p:cBhvr>
                                        <p:cTn id="44" dur="1000" fill="hold"/>
                                        <p:tgtEl>
                                          <p:spTgt spid="44047"/>
                                        </p:tgtEl>
                                        <p:attrNameLst>
                                          <p:attrName>ppt_x</p:attrName>
                                        </p:attrNameLst>
                                      </p:cBhvr>
                                      <p:tavLst>
                                        <p:tav tm="0">
                                          <p:val>
                                            <p:strVal val="#ppt_x"/>
                                          </p:val>
                                        </p:tav>
                                        <p:tav tm="100000">
                                          <p:val>
                                            <p:strVal val="#ppt_x"/>
                                          </p:val>
                                        </p:tav>
                                      </p:tavLst>
                                    </p:anim>
                                    <p:anim calcmode="lin" valueType="num">
                                      <p:cBhvr>
                                        <p:cTn id="45" dur="1000" fill="hold"/>
                                        <p:tgtEl>
                                          <p:spTgt spid="44047"/>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6" presetClass="entr" presetSubtype="16" fill="hold" nodeType="clickEffect">
                                  <p:stCondLst>
                                    <p:cond delay="0"/>
                                  </p:stCondLst>
                                  <p:childTnLst>
                                    <p:set>
                                      <p:cBhvr>
                                        <p:cTn id="49" dur="1" fill="hold">
                                          <p:stCondLst>
                                            <p:cond delay="0"/>
                                          </p:stCondLst>
                                        </p:cTn>
                                        <p:tgtEl>
                                          <p:spTgt spid="44048">
                                            <p:txEl>
                                              <p:pRg st="0" end="0"/>
                                            </p:txEl>
                                          </p:spTgt>
                                        </p:tgtEl>
                                        <p:attrNameLst>
                                          <p:attrName>style.visibility</p:attrName>
                                        </p:attrNameLst>
                                      </p:cBhvr>
                                      <p:to>
                                        <p:strVal val="visible"/>
                                      </p:to>
                                    </p:set>
                                    <p:animEffect transition="in" filter="circle(in)">
                                      <p:cBhvr>
                                        <p:cTn id="50" dur="2000"/>
                                        <p:tgtEl>
                                          <p:spTgt spid="44048">
                                            <p:txEl>
                                              <p:pRg st="0" end="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44048">
                                            <p:txEl>
                                              <p:pRg st="1" end="1"/>
                                            </p:txEl>
                                          </p:spTgt>
                                        </p:tgtEl>
                                        <p:attrNameLst>
                                          <p:attrName>style.visibility</p:attrName>
                                        </p:attrNameLst>
                                      </p:cBhvr>
                                      <p:to>
                                        <p:strVal val="visible"/>
                                      </p:to>
                                    </p:set>
                                    <p:animEffect transition="in" filter="fade">
                                      <p:cBhvr>
                                        <p:cTn id="55" dur="1000"/>
                                        <p:tgtEl>
                                          <p:spTgt spid="44048">
                                            <p:txEl>
                                              <p:pRg st="1" end="1"/>
                                            </p:txEl>
                                          </p:spTgt>
                                        </p:tgtEl>
                                      </p:cBhvr>
                                    </p:animEffect>
                                    <p:anim calcmode="lin" valueType="num">
                                      <p:cBhvr>
                                        <p:cTn id="56" dur="1000" fill="hold"/>
                                        <p:tgtEl>
                                          <p:spTgt spid="44048">
                                            <p:txEl>
                                              <p:pRg st="1" end="1"/>
                                            </p:txEl>
                                          </p:spTgt>
                                        </p:tgtEl>
                                        <p:attrNameLst>
                                          <p:attrName>ppt_x</p:attrName>
                                        </p:attrNameLst>
                                      </p:cBhvr>
                                      <p:tavLst>
                                        <p:tav tm="0">
                                          <p:val>
                                            <p:strVal val="#ppt_x"/>
                                          </p:val>
                                        </p:tav>
                                        <p:tav tm="100000">
                                          <p:val>
                                            <p:strVal val="#ppt_x"/>
                                          </p:val>
                                        </p:tav>
                                      </p:tavLst>
                                    </p:anim>
                                    <p:anim calcmode="lin" valueType="num">
                                      <p:cBhvr>
                                        <p:cTn id="57" dur="1000" fill="hold"/>
                                        <p:tgtEl>
                                          <p:spTgt spid="4404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nodeType="clickEffect">
                                  <p:stCondLst>
                                    <p:cond delay="0"/>
                                  </p:stCondLst>
                                  <p:childTnLst>
                                    <p:set>
                                      <p:cBhvr>
                                        <p:cTn id="61" dur="1" fill="hold">
                                          <p:stCondLst>
                                            <p:cond delay="0"/>
                                          </p:stCondLst>
                                        </p:cTn>
                                        <p:tgtEl>
                                          <p:spTgt spid="44048">
                                            <p:txEl>
                                              <p:pRg st="2" end="2"/>
                                            </p:txEl>
                                          </p:spTgt>
                                        </p:tgtEl>
                                        <p:attrNameLst>
                                          <p:attrName>style.visibility</p:attrName>
                                        </p:attrNameLst>
                                      </p:cBhvr>
                                      <p:to>
                                        <p:strVal val="visible"/>
                                      </p:to>
                                    </p:set>
                                    <p:animEffect transition="in" filter="fade">
                                      <p:cBhvr>
                                        <p:cTn id="62" dur="1000"/>
                                        <p:tgtEl>
                                          <p:spTgt spid="44048">
                                            <p:txEl>
                                              <p:pRg st="2" end="2"/>
                                            </p:txEl>
                                          </p:spTgt>
                                        </p:tgtEl>
                                      </p:cBhvr>
                                    </p:animEffect>
                                    <p:anim calcmode="lin" valueType="num">
                                      <p:cBhvr>
                                        <p:cTn id="63" dur="1000" fill="hold"/>
                                        <p:tgtEl>
                                          <p:spTgt spid="44048">
                                            <p:txEl>
                                              <p:pRg st="2" end="2"/>
                                            </p:txEl>
                                          </p:spTgt>
                                        </p:tgtEl>
                                        <p:attrNameLst>
                                          <p:attrName>ppt_x</p:attrName>
                                        </p:attrNameLst>
                                      </p:cBhvr>
                                      <p:tavLst>
                                        <p:tav tm="0">
                                          <p:val>
                                            <p:strVal val="#ppt_x"/>
                                          </p:val>
                                        </p:tav>
                                        <p:tav tm="100000">
                                          <p:val>
                                            <p:strVal val="#ppt_x"/>
                                          </p:val>
                                        </p:tav>
                                      </p:tavLst>
                                    </p:anim>
                                    <p:anim calcmode="lin" valueType="num">
                                      <p:cBhvr>
                                        <p:cTn id="64" dur="1000" fill="hold"/>
                                        <p:tgtEl>
                                          <p:spTgt spid="44048">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60" grpId="0" animBg="1"/>
      <p:bldP spid="44047" grpId="0" animBg="1"/>
      <p:bldP spid="4404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6290" name="Group 2"/>
          <p:cNvGrpSpPr>
            <a:grpSpLocks/>
          </p:cNvGrpSpPr>
          <p:nvPr/>
        </p:nvGrpSpPr>
        <p:grpSpPr bwMode="auto">
          <a:xfrm>
            <a:off x="2492239" y="4312904"/>
            <a:ext cx="4724400" cy="1371600"/>
            <a:chOff x="1248" y="624"/>
            <a:chExt cx="2561" cy="1320"/>
          </a:xfrm>
        </p:grpSpPr>
        <p:grpSp>
          <p:nvGrpSpPr>
            <p:cNvPr id="396291" name="Group 3"/>
            <p:cNvGrpSpPr>
              <a:grpSpLocks/>
            </p:cNvGrpSpPr>
            <p:nvPr/>
          </p:nvGrpSpPr>
          <p:grpSpPr bwMode="auto">
            <a:xfrm>
              <a:off x="1248" y="742"/>
              <a:ext cx="2561" cy="1202"/>
              <a:chOff x="1973" y="1027"/>
              <a:chExt cx="1926" cy="937"/>
            </a:xfrm>
          </p:grpSpPr>
          <p:sp>
            <p:nvSpPr>
              <p:cNvPr id="396292" name="Oval 4"/>
              <p:cNvSpPr>
                <a:spLocks noChangeArrowheads="1"/>
              </p:cNvSpPr>
              <p:nvPr/>
            </p:nvSpPr>
            <p:spPr bwMode="gray">
              <a:xfrm>
                <a:off x="1994" y="1057"/>
                <a:ext cx="1905" cy="907"/>
              </a:xfrm>
              <a:prstGeom prst="ellipse">
                <a:avLst/>
              </a:prstGeom>
              <a:solidFill>
                <a:srgbClr val="FF8D3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396293" name="Oval 5"/>
              <p:cNvSpPr>
                <a:spLocks noChangeArrowheads="1"/>
              </p:cNvSpPr>
              <p:nvPr/>
            </p:nvSpPr>
            <p:spPr bwMode="gray">
              <a:xfrm>
                <a:off x="1973" y="1027"/>
                <a:ext cx="1905" cy="907"/>
              </a:xfrm>
              <a:prstGeom prst="ellipse">
                <a:avLst/>
              </a:prstGeom>
              <a:solidFill>
                <a:srgbClr val="FF8D3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grpSp>
        <p:sp>
          <p:nvSpPr>
            <p:cNvPr id="396294" name="Oval 6"/>
            <p:cNvSpPr>
              <a:spLocks noChangeArrowheads="1"/>
            </p:cNvSpPr>
            <p:nvPr/>
          </p:nvSpPr>
          <p:spPr bwMode="gray">
            <a:xfrm>
              <a:off x="1369" y="624"/>
              <a:ext cx="2292" cy="1105"/>
            </a:xfrm>
            <a:prstGeom prst="ellipse">
              <a:avLst/>
            </a:prstGeom>
            <a:gradFill rotWithShape="1">
              <a:gsLst>
                <a:gs pos="0">
                  <a:schemeClr val="accent1">
                    <a:gamma/>
                    <a:shade val="46275"/>
                    <a:invGamma/>
                  </a:schemeClr>
                </a:gs>
                <a:gs pos="100000">
                  <a:schemeClr val="accent1"/>
                </a:gs>
              </a:gsLst>
              <a:lin ang="27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ar-EG"/>
            </a:p>
          </p:txBody>
        </p:sp>
        <p:sp>
          <p:nvSpPr>
            <p:cNvPr id="396295" name="Oval 7"/>
            <p:cNvSpPr>
              <a:spLocks noChangeArrowheads="1"/>
            </p:cNvSpPr>
            <p:nvPr/>
          </p:nvSpPr>
          <p:spPr bwMode="gray">
            <a:xfrm>
              <a:off x="1398" y="631"/>
              <a:ext cx="2237" cy="1078"/>
            </a:xfrm>
            <a:prstGeom prst="ellipse">
              <a:avLst/>
            </a:prstGeom>
            <a:gradFill rotWithShape="1">
              <a:gsLst>
                <a:gs pos="0">
                  <a:schemeClr val="accent1">
                    <a:alpha val="0"/>
                  </a:schemeClr>
                </a:gs>
                <a:gs pos="100000">
                  <a:schemeClr val="accent1">
                    <a:gamma/>
                    <a:tint val="34902"/>
                    <a:invGamma/>
                  </a:schemeClr>
                </a:gs>
              </a:gsLst>
              <a:lin ang="27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ar-EG"/>
            </a:p>
          </p:txBody>
        </p:sp>
        <p:sp>
          <p:nvSpPr>
            <p:cNvPr id="396296" name="Oval 8"/>
            <p:cNvSpPr>
              <a:spLocks noChangeArrowheads="1"/>
            </p:cNvSpPr>
            <p:nvPr/>
          </p:nvSpPr>
          <p:spPr bwMode="gray">
            <a:xfrm>
              <a:off x="1422" y="641"/>
              <a:ext cx="2128" cy="1007"/>
            </a:xfrm>
            <a:prstGeom prst="ellipse">
              <a:avLst/>
            </a:prstGeom>
            <a:gradFill rotWithShape="1">
              <a:gsLst>
                <a:gs pos="0">
                  <a:srgbClr val="8EDEEE">
                    <a:gamma/>
                    <a:shade val="79216"/>
                    <a:invGamma/>
                  </a:srgbClr>
                </a:gs>
                <a:gs pos="100000">
                  <a:srgbClr val="8EDEEE">
                    <a:alpha val="48000"/>
                  </a:srgbClr>
                </a:gs>
              </a:gsLst>
              <a:lin ang="27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ar-EG"/>
            </a:p>
          </p:txBody>
        </p:sp>
        <p:sp>
          <p:nvSpPr>
            <p:cNvPr id="396297" name="Oval 9"/>
            <p:cNvSpPr>
              <a:spLocks noChangeArrowheads="1"/>
            </p:cNvSpPr>
            <p:nvPr/>
          </p:nvSpPr>
          <p:spPr bwMode="gray">
            <a:xfrm>
              <a:off x="1534" y="663"/>
              <a:ext cx="1874" cy="817"/>
            </a:xfrm>
            <a:prstGeom prst="ellipse">
              <a:avLst/>
            </a:prstGeom>
            <a:gradFill rotWithShape="1">
              <a:gsLst>
                <a:gs pos="0">
                  <a:srgbClr val="57DFFF">
                    <a:gamma/>
                    <a:tint val="0"/>
                    <a:invGamma/>
                  </a:srgbClr>
                </a:gs>
                <a:gs pos="100000">
                  <a:srgbClr val="57DFFF"/>
                </a:gs>
              </a:gsLst>
              <a:lin ang="27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ar-EG"/>
            </a:p>
          </p:txBody>
        </p:sp>
      </p:grpSp>
      <p:sp>
        <p:nvSpPr>
          <p:cNvPr id="396298" name="Text Box 10"/>
          <p:cNvSpPr txBox="1">
            <a:spLocks noChangeArrowheads="1"/>
          </p:cNvSpPr>
          <p:nvPr/>
        </p:nvSpPr>
        <p:spPr bwMode="auto">
          <a:xfrm>
            <a:off x="3019837" y="4587860"/>
            <a:ext cx="371901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ar-EG" sz="3200" dirty="0" smtClean="0">
                <a:solidFill>
                  <a:srgbClr val="5D007E"/>
                </a:solidFill>
                <a:cs typeface="AdvertisingExtraBold" pitchFamily="2" charset="-78"/>
              </a:rPr>
              <a:t>ملف المادة العلمية</a:t>
            </a:r>
            <a:endParaRPr lang="en-US" sz="3200" dirty="0">
              <a:solidFill>
                <a:srgbClr val="5D007E"/>
              </a:solidFill>
              <a:cs typeface="AdvertisingExtraBold" pitchFamily="2" charset="-78"/>
            </a:endParaRPr>
          </a:p>
        </p:txBody>
      </p:sp>
      <p:sp>
        <p:nvSpPr>
          <p:cNvPr id="396299" name="AutoShape 11"/>
          <p:cNvSpPr>
            <a:spLocks noChangeArrowheads="1"/>
          </p:cNvSpPr>
          <p:nvPr/>
        </p:nvSpPr>
        <p:spPr bwMode="gray">
          <a:xfrm>
            <a:off x="2068220" y="995387"/>
            <a:ext cx="5029200" cy="2667000"/>
          </a:xfrm>
          <a:prstGeom prst="roundRect">
            <a:avLst>
              <a:gd name="adj" fmla="val 20681"/>
            </a:avLst>
          </a:prstGeom>
          <a:ln>
            <a:headEnd/>
            <a:tailEnd/>
          </a:ln>
        </p:spPr>
        <p:style>
          <a:lnRef idx="1">
            <a:schemeClr val="accent6"/>
          </a:lnRef>
          <a:fillRef idx="2">
            <a:schemeClr val="accent6"/>
          </a:fillRef>
          <a:effectRef idx="1">
            <a:schemeClr val="accent6"/>
          </a:effectRef>
          <a:fontRef idx="minor">
            <a:schemeClr val="dk1"/>
          </a:fontRef>
        </p:style>
        <p:txBody>
          <a:bodyPr wrap="none" anchor="ctr"/>
          <a:lstStyle/>
          <a:p>
            <a:pPr algn="ctr" rtl="0" eaLnBrk="0" hangingPunct="0"/>
            <a:endParaRPr lang="en-US"/>
          </a:p>
          <a:p>
            <a:pPr algn="ctr" rtl="0" eaLnBrk="0" hangingPunct="0"/>
            <a:endParaRPr lang="en-US"/>
          </a:p>
          <a:p>
            <a:pPr algn="ctr" rtl="0" eaLnBrk="0" hangingPunct="0"/>
            <a:endParaRPr lang="en-US"/>
          </a:p>
          <a:p>
            <a:pPr algn="ctr" rtl="0" eaLnBrk="0" hangingPunct="0"/>
            <a:endParaRPr lang="en-US"/>
          </a:p>
          <a:p>
            <a:pPr algn="ctr" rtl="0" eaLnBrk="0" hangingPunct="0"/>
            <a:endParaRPr lang="en-US"/>
          </a:p>
          <a:p>
            <a:pPr algn="ctr" rtl="0" eaLnBrk="0" hangingPunct="0"/>
            <a:endParaRPr lang="en-US"/>
          </a:p>
          <a:p>
            <a:pPr algn="ctr" rtl="0" eaLnBrk="0" hangingPunct="0"/>
            <a:endParaRPr lang="en-US"/>
          </a:p>
          <a:p>
            <a:pPr algn="ctr" rtl="0" eaLnBrk="0" hangingPunct="0"/>
            <a:endParaRPr lang="en-US"/>
          </a:p>
          <a:p>
            <a:pPr algn="ctr" rtl="0" eaLnBrk="0" hangingPunct="0"/>
            <a:endParaRPr lang="en-US"/>
          </a:p>
          <a:p>
            <a:pPr algn="ctr" rtl="0" eaLnBrk="0" hangingPunct="0"/>
            <a:endParaRPr lang="en-US"/>
          </a:p>
          <a:p>
            <a:pPr algn="ctr" rtl="0" eaLnBrk="0" hangingPunct="0"/>
            <a:endParaRPr lang="en-US"/>
          </a:p>
        </p:txBody>
      </p:sp>
      <p:sp>
        <p:nvSpPr>
          <p:cNvPr id="396300" name="Text Box 12"/>
          <p:cNvSpPr txBox="1">
            <a:spLocks noChangeArrowheads="1"/>
          </p:cNvSpPr>
          <p:nvPr/>
        </p:nvSpPr>
        <p:spPr bwMode="auto">
          <a:xfrm>
            <a:off x="2222765" y="1371600"/>
            <a:ext cx="4672888"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ar-EG" sz="4000" dirty="0" smtClean="0">
                <a:solidFill>
                  <a:srgbClr val="4D0068"/>
                </a:solidFill>
                <a:cs typeface="AdvertisingExtraBold" pitchFamily="2" charset="-78"/>
              </a:rPr>
              <a:t>تابع : خصائص التربية الإسلامية :</a:t>
            </a:r>
          </a:p>
          <a:p>
            <a:pPr algn="ctr"/>
            <a:r>
              <a:rPr lang="ar-EG" sz="3200" dirty="0" smtClean="0">
                <a:solidFill>
                  <a:srgbClr val="00B050"/>
                </a:solidFill>
                <a:cs typeface="AdvertisingExtraBold" pitchFamily="2" charset="-78"/>
              </a:rPr>
              <a:t>واقعية منفتحة</a:t>
            </a:r>
            <a:endParaRPr lang="en-US" sz="3200" dirty="0">
              <a:solidFill>
                <a:srgbClr val="00B050"/>
              </a:solidFill>
              <a:cs typeface="AdvertisingExtraBold" pitchFamily="2" charset="-78"/>
            </a:endParaRPr>
          </a:p>
        </p:txBody>
      </p:sp>
    </p:spTree>
    <p:extLst>
      <p:ext uri="{BB962C8B-B14F-4D97-AF65-F5344CB8AC3E}">
        <p14:creationId xmlns:p14="http://schemas.microsoft.com/office/powerpoint/2010/main" val="15389366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396299"/>
                                        </p:tgtEl>
                                        <p:attrNameLst>
                                          <p:attrName>style.visibility</p:attrName>
                                        </p:attrNameLst>
                                      </p:cBhvr>
                                      <p:to>
                                        <p:strVal val="visible"/>
                                      </p:to>
                                    </p:set>
                                    <p:anim calcmode="lin" valueType="num">
                                      <p:cBhvr>
                                        <p:cTn id="7" dur="1000" fill="hold"/>
                                        <p:tgtEl>
                                          <p:spTgt spid="396299"/>
                                        </p:tgtEl>
                                        <p:attrNameLst>
                                          <p:attrName>ppt_w</p:attrName>
                                        </p:attrNameLst>
                                      </p:cBhvr>
                                      <p:tavLst>
                                        <p:tav tm="0">
                                          <p:val>
                                            <p:fltVal val="0"/>
                                          </p:val>
                                        </p:tav>
                                        <p:tav tm="100000">
                                          <p:val>
                                            <p:strVal val="#ppt_w"/>
                                          </p:val>
                                        </p:tav>
                                      </p:tavLst>
                                    </p:anim>
                                    <p:anim calcmode="lin" valueType="num">
                                      <p:cBhvr>
                                        <p:cTn id="8" dur="1000" fill="hold"/>
                                        <p:tgtEl>
                                          <p:spTgt spid="396299"/>
                                        </p:tgtEl>
                                        <p:attrNameLst>
                                          <p:attrName>ppt_h</p:attrName>
                                        </p:attrNameLst>
                                      </p:cBhvr>
                                      <p:tavLst>
                                        <p:tav tm="0">
                                          <p:val>
                                            <p:fltVal val="0"/>
                                          </p:val>
                                        </p:tav>
                                        <p:tav tm="100000">
                                          <p:val>
                                            <p:strVal val="#ppt_h"/>
                                          </p:val>
                                        </p:tav>
                                      </p:tavLst>
                                    </p:anim>
                                    <p:anim calcmode="lin" valueType="num">
                                      <p:cBhvr>
                                        <p:cTn id="9" dur="1000" fill="hold"/>
                                        <p:tgtEl>
                                          <p:spTgt spid="396299"/>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96299"/>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56" presetClass="entr" presetSubtype="0" fill="hold" grpId="0" nodeType="clickEffect">
                                  <p:stCondLst>
                                    <p:cond delay="0"/>
                                  </p:stCondLst>
                                  <p:iterate type="lt">
                                    <p:tmPct val="10000"/>
                                  </p:iterate>
                                  <p:childTnLst>
                                    <p:set>
                                      <p:cBhvr>
                                        <p:cTn id="14" dur="1" fill="hold">
                                          <p:stCondLst>
                                            <p:cond delay="0"/>
                                          </p:stCondLst>
                                        </p:cTn>
                                        <p:tgtEl>
                                          <p:spTgt spid="396300"/>
                                        </p:tgtEl>
                                        <p:attrNameLst>
                                          <p:attrName>style.visibility</p:attrName>
                                        </p:attrNameLst>
                                      </p:cBhvr>
                                      <p:to>
                                        <p:strVal val="visible"/>
                                      </p:to>
                                    </p:set>
                                    <p:anim by="(-#ppt_w*2)" calcmode="lin" valueType="num">
                                      <p:cBhvr rctx="PPT">
                                        <p:cTn id="15" dur="500" autoRev="1" fill="hold">
                                          <p:stCondLst>
                                            <p:cond delay="0"/>
                                          </p:stCondLst>
                                        </p:cTn>
                                        <p:tgtEl>
                                          <p:spTgt spid="396300"/>
                                        </p:tgtEl>
                                        <p:attrNameLst>
                                          <p:attrName>ppt_w</p:attrName>
                                        </p:attrNameLst>
                                      </p:cBhvr>
                                    </p:anim>
                                    <p:anim by="(#ppt_w*0.50)" calcmode="lin" valueType="num">
                                      <p:cBhvr>
                                        <p:cTn id="16" dur="500" decel="50000" autoRev="1" fill="hold">
                                          <p:stCondLst>
                                            <p:cond delay="0"/>
                                          </p:stCondLst>
                                        </p:cTn>
                                        <p:tgtEl>
                                          <p:spTgt spid="396300"/>
                                        </p:tgtEl>
                                        <p:attrNameLst>
                                          <p:attrName>ppt_x</p:attrName>
                                        </p:attrNameLst>
                                      </p:cBhvr>
                                    </p:anim>
                                    <p:anim from="(-#ppt_h/2)" to="(#ppt_y)" calcmode="lin" valueType="num">
                                      <p:cBhvr>
                                        <p:cTn id="17" dur="1000" fill="hold">
                                          <p:stCondLst>
                                            <p:cond delay="0"/>
                                          </p:stCondLst>
                                        </p:cTn>
                                        <p:tgtEl>
                                          <p:spTgt spid="396300"/>
                                        </p:tgtEl>
                                        <p:attrNameLst>
                                          <p:attrName>ppt_y</p:attrName>
                                        </p:attrNameLst>
                                      </p:cBhvr>
                                    </p:anim>
                                    <p:animRot by="21600000">
                                      <p:cBhvr>
                                        <p:cTn id="18" dur="1000" fill="hold">
                                          <p:stCondLst>
                                            <p:cond delay="0"/>
                                          </p:stCondLst>
                                        </p:cTn>
                                        <p:tgtEl>
                                          <p:spTgt spid="396300"/>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25" presetClass="entr" presetSubtype="0" fill="hold" nodeType="clickEffect">
                                  <p:stCondLst>
                                    <p:cond delay="0"/>
                                  </p:stCondLst>
                                  <p:childTnLst>
                                    <p:set>
                                      <p:cBhvr>
                                        <p:cTn id="22" dur="1" fill="hold">
                                          <p:stCondLst>
                                            <p:cond delay="0"/>
                                          </p:stCondLst>
                                        </p:cTn>
                                        <p:tgtEl>
                                          <p:spTgt spid="396290"/>
                                        </p:tgtEl>
                                        <p:attrNameLst>
                                          <p:attrName>style.visibility</p:attrName>
                                        </p:attrNameLst>
                                      </p:cBhvr>
                                      <p:to>
                                        <p:strVal val="visible"/>
                                      </p:to>
                                    </p:set>
                                    <p:anim calcmode="lin" valueType="num">
                                      <p:cBhvr>
                                        <p:cTn id="23" dur="500" decel="50000" fill="hold">
                                          <p:stCondLst>
                                            <p:cond delay="0"/>
                                          </p:stCondLst>
                                        </p:cTn>
                                        <p:tgtEl>
                                          <p:spTgt spid="396290"/>
                                        </p:tgtEl>
                                        <p:attrNameLst>
                                          <p:attrName>style.rotation</p:attrName>
                                        </p:attrNameLst>
                                      </p:cBhvr>
                                      <p:tavLst>
                                        <p:tav tm="0">
                                          <p:val>
                                            <p:fltVal val="-90"/>
                                          </p:val>
                                        </p:tav>
                                        <p:tav tm="100000">
                                          <p:val>
                                            <p:fltVal val="0"/>
                                          </p:val>
                                        </p:tav>
                                      </p:tavLst>
                                    </p:anim>
                                    <p:anim calcmode="lin" valueType="num">
                                      <p:cBhvr>
                                        <p:cTn id="24" dur="500" decel="50000" fill="hold">
                                          <p:stCondLst>
                                            <p:cond delay="0"/>
                                          </p:stCondLst>
                                        </p:cTn>
                                        <p:tgtEl>
                                          <p:spTgt spid="396290"/>
                                        </p:tgtEl>
                                        <p:attrNameLst>
                                          <p:attrName>ppt_w</p:attrName>
                                        </p:attrNameLst>
                                      </p:cBhvr>
                                      <p:tavLst>
                                        <p:tav tm="0">
                                          <p:val>
                                            <p:strVal val="#ppt_w"/>
                                          </p:val>
                                        </p:tav>
                                        <p:tav tm="100000">
                                          <p:val>
                                            <p:strVal val="#ppt_w*.05"/>
                                          </p:val>
                                        </p:tav>
                                      </p:tavLst>
                                    </p:anim>
                                    <p:anim calcmode="lin" valueType="num">
                                      <p:cBhvr>
                                        <p:cTn id="25" dur="500" accel="50000" fill="hold">
                                          <p:stCondLst>
                                            <p:cond delay="500"/>
                                          </p:stCondLst>
                                        </p:cTn>
                                        <p:tgtEl>
                                          <p:spTgt spid="396290"/>
                                        </p:tgtEl>
                                        <p:attrNameLst>
                                          <p:attrName>ppt_w</p:attrName>
                                        </p:attrNameLst>
                                      </p:cBhvr>
                                      <p:tavLst>
                                        <p:tav tm="0">
                                          <p:val>
                                            <p:strVal val="#ppt_w*.05"/>
                                          </p:val>
                                        </p:tav>
                                        <p:tav tm="100000">
                                          <p:val>
                                            <p:strVal val="#ppt_w"/>
                                          </p:val>
                                        </p:tav>
                                      </p:tavLst>
                                    </p:anim>
                                    <p:anim calcmode="lin" valueType="num">
                                      <p:cBhvr>
                                        <p:cTn id="26" dur="1000" fill="hold"/>
                                        <p:tgtEl>
                                          <p:spTgt spid="396290"/>
                                        </p:tgtEl>
                                        <p:attrNameLst>
                                          <p:attrName>ppt_h</p:attrName>
                                        </p:attrNameLst>
                                      </p:cBhvr>
                                      <p:tavLst>
                                        <p:tav tm="0">
                                          <p:val>
                                            <p:strVal val="#ppt_h"/>
                                          </p:val>
                                        </p:tav>
                                        <p:tav tm="100000">
                                          <p:val>
                                            <p:strVal val="#ppt_h"/>
                                          </p:val>
                                        </p:tav>
                                      </p:tavLst>
                                    </p:anim>
                                    <p:anim calcmode="lin" valueType="num">
                                      <p:cBhvr>
                                        <p:cTn id="27" dur="500" decel="50000" fill="hold">
                                          <p:stCondLst>
                                            <p:cond delay="0"/>
                                          </p:stCondLst>
                                        </p:cTn>
                                        <p:tgtEl>
                                          <p:spTgt spid="396290"/>
                                        </p:tgtEl>
                                        <p:attrNameLst>
                                          <p:attrName>ppt_x</p:attrName>
                                        </p:attrNameLst>
                                      </p:cBhvr>
                                      <p:tavLst>
                                        <p:tav tm="0">
                                          <p:val>
                                            <p:strVal val="#ppt_x+.4"/>
                                          </p:val>
                                        </p:tav>
                                        <p:tav tm="100000">
                                          <p:val>
                                            <p:strVal val="#ppt_x"/>
                                          </p:val>
                                        </p:tav>
                                      </p:tavLst>
                                    </p:anim>
                                    <p:anim calcmode="lin" valueType="num">
                                      <p:cBhvr>
                                        <p:cTn id="28" dur="500" decel="50000" fill="hold">
                                          <p:stCondLst>
                                            <p:cond delay="0"/>
                                          </p:stCondLst>
                                        </p:cTn>
                                        <p:tgtEl>
                                          <p:spTgt spid="396290"/>
                                        </p:tgtEl>
                                        <p:attrNameLst>
                                          <p:attrName>ppt_y</p:attrName>
                                        </p:attrNameLst>
                                      </p:cBhvr>
                                      <p:tavLst>
                                        <p:tav tm="0">
                                          <p:val>
                                            <p:strVal val="#ppt_y-.2"/>
                                          </p:val>
                                        </p:tav>
                                        <p:tav tm="100000">
                                          <p:val>
                                            <p:strVal val="#ppt_y+.1"/>
                                          </p:val>
                                        </p:tav>
                                      </p:tavLst>
                                    </p:anim>
                                    <p:anim calcmode="lin" valueType="num">
                                      <p:cBhvr>
                                        <p:cTn id="29" dur="500" accel="50000" fill="hold">
                                          <p:stCondLst>
                                            <p:cond delay="500"/>
                                          </p:stCondLst>
                                        </p:cTn>
                                        <p:tgtEl>
                                          <p:spTgt spid="396290"/>
                                        </p:tgtEl>
                                        <p:attrNameLst>
                                          <p:attrName>ppt_y</p:attrName>
                                        </p:attrNameLst>
                                      </p:cBhvr>
                                      <p:tavLst>
                                        <p:tav tm="0">
                                          <p:val>
                                            <p:strVal val="#ppt_y+.1"/>
                                          </p:val>
                                        </p:tav>
                                        <p:tav tm="100000">
                                          <p:val>
                                            <p:strVal val="#ppt_y"/>
                                          </p:val>
                                        </p:tav>
                                      </p:tavLst>
                                    </p:anim>
                                    <p:animEffect transition="in" filter="fade">
                                      <p:cBhvr>
                                        <p:cTn id="30" dur="1000" decel="50000">
                                          <p:stCondLst>
                                            <p:cond delay="0"/>
                                          </p:stCondLst>
                                        </p:cTn>
                                        <p:tgtEl>
                                          <p:spTgt spid="396290"/>
                                        </p:tgtEl>
                                      </p:cBhvr>
                                    </p:animEffect>
                                  </p:childTnLst>
                                </p:cTn>
                              </p:par>
                            </p:childTnLst>
                          </p:cTn>
                        </p:par>
                      </p:childTnLst>
                    </p:cTn>
                  </p:par>
                  <p:par>
                    <p:cTn id="31" fill="hold">
                      <p:stCondLst>
                        <p:cond delay="indefinite"/>
                      </p:stCondLst>
                      <p:childTnLst>
                        <p:par>
                          <p:cTn id="32" fill="hold">
                            <p:stCondLst>
                              <p:cond delay="0"/>
                            </p:stCondLst>
                            <p:childTnLst>
                              <p:par>
                                <p:cTn id="33" presetID="23" presetClass="entr" presetSubtype="16" fill="hold" grpId="0" nodeType="clickEffect">
                                  <p:stCondLst>
                                    <p:cond delay="0"/>
                                  </p:stCondLst>
                                  <p:childTnLst>
                                    <p:set>
                                      <p:cBhvr>
                                        <p:cTn id="34" dur="1" fill="hold">
                                          <p:stCondLst>
                                            <p:cond delay="0"/>
                                          </p:stCondLst>
                                        </p:cTn>
                                        <p:tgtEl>
                                          <p:spTgt spid="396298"/>
                                        </p:tgtEl>
                                        <p:attrNameLst>
                                          <p:attrName>style.visibility</p:attrName>
                                        </p:attrNameLst>
                                      </p:cBhvr>
                                      <p:to>
                                        <p:strVal val="visible"/>
                                      </p:to>
                                    </p:set>
                                    <p:anim calcmode="lin" valueType="num">
                                      <p:cBhvr>
                                        <p:cTn id="35" dur="500" fill="hold"/>
                                        <p:tgtEl>
                                          <p:spTgt spid="396298"/>
                                        </p:tgtEl>
                                        <p:attrNameLst>
                                          <p:attrName>ppt_w</p:attrName>
                                        </p:attrNameLst>
                                      </p:cBhvr>
                                      <p:tavLst>
                                        <p:tav tm="0">
                                          <p:val>
                                            <p:fltVal val="0"/>
                                          </p:val>
                                        </p:tav>
                                        <p:tav tm="100000">
                                          <p:val>
                                            <p:strVal val="#ppt_w"/>
                                          </p:val>
                                        </p:tav>
                                      </p:tavLst>
                                    </p:anim>
                                    <p:anim calcmode="lin" valueType="num">
                                      <p:cBhvr>
                                        <p:cTn id="36" dur="500" fill="hold"/>
                                        <p:tgtEl>
                                          <p:spTgt spid="39629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6298" grpId="0"/>
      <p:bldP spid="396299" grpId="0" animBg="1"/>
      <p:bldP spid="39630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939" name="Group 3"/>
          <p:cNvGrpSpPr>
            <a:grpSpLocks/>
          </p:cNvGrpSpPr>
          <p:nvPr/>
        </p:nvGrpSpPr>
        <p:grpSpPr bwMode="auto">
          <a:xfrm>
            <a:off x="1165225" y="852488"/>
            <a:ext cx="7043738" cy="5395912"/>
            <a:chOff x="707" y="489"/>
            <a:chExt cx="4437" cy="3399"/>
          </a:xfrm>
        </p:grpSpPr>
        <p:sp>
          <p:nvSpPr>
            <p:cNvPr id="39940" name="Oval 4"/>
            <p:cNvSpPr>
              <a:spLocks noChangeArrowheads="1"/>
            </p:cNvSpPr>
            <p:nvPr/>
          </p:nvSpPr>
          <p:spPr bwMode="gray">
            <a:xfrm>
              <a:off x="707" y="489"/>
              <a:ext cx="4437" cy="3399"/>
            </a:xfrm>
            <a:prstGeom prst="ellipse">
              <a:avLst/>
            </a:prstGeom>
            <a:noFill/>
            <a:ln w="12700">
              <a:solidFill>
                <a:srgbClr val="969696"/>
              </a:solidFill>
              <a:prstDash val="sysDot"/>
              <a:round/>
              <a:headEnd/>
              <a:tailEnd/>
            </a:ln>
            <a:effectLst/>
            <a:extLst>
              <a:ext uri="{909E8E84-426E-40DD-AFC4-6F175D3DCCD1}">
                <a14:hiddenFill xmlns:a14="http://schemas.microsoft.com/office/drawing/2010/main">
                  <a:gradFill rotWithShape="1">
                    <a:gsLst>
                      <a:gs pos="0">
                        <a:srgbClr val="FFFFCC">
                          <a:gamma/>
                          <a:shade val="60784"/>
                          <a:invGamma/>
                        </a:srgbClr>
                      </a:gs>
                      <a:gs pos="100000">
                        <a:srgbClr val="FFFFCC">
                          <a:alpha val="0"/>
                        </a:srgbClr>
                      </a:gs>
                    </a:gsLst>
                    <a:path path="shape">
                      <a:fillToRect l="50000" t="50000" r="50000" b="50000"/>
                    </a:path>
                  </a:gra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941" name="Oval 5"/>
            <p:cNvSpPr>
              <a:spLocks noChangeArrowheads="1"/>
            </p:cNvSpPr>
            <p:nvPr/>
          </p:nvSpPr>
          <p:spPr bwMode="gray">
            <a:xfrm>
              <a:off x="952" y="670"/>
              <a:ext cx="3913" cy="3057"/>
            </a:xfrm>
            <a:prstGeom prst="ellipse">
              <a:avLst/>
            </a:prstGeom>
            <a:noFill/>
            <a:ln w="12700">
              <a:solidFill>
                <a:srgbClr val="969696"/>
              </a:solidFill>
              <a:prstDash val="sysDot"/>
              <a:round/>
              <a:headEnd/>
              <a:tailEnd/>
            </a:ln>
            <a:effectLst/>
            <a:extLst>
              <a:ext uri="{909E8E84-426E-40DD-AFC4-6F175D3DCCD1}">
                <a14:hiddenFill xmlns:a14="http://schemas.microsoft.com/office/drawing/2010/main">
                  <a:gradFill rotWithShape="1">
                    <a:gsLst>
                      <a:gs pos="0">
                        <a:srgbClr val="FFFFCC">
                          <a:gamma/>
                          <a:shade val="60784"/>
                          <a:invGamma/>
                        </a:srgbClr>
                      </a:gs>
                      <a:gs pos="100000">
                        <a:srgbClr val="FFFFCC">
                          <a:alpha val="0"/>
                        </a:srgbClr>
                      </a:gs>
                    </a:gsLst>
                    <a:path path="shape">
                      <a:fillToRect l="50000" t="50000" r="50000" b="50000"/>
                    </a:path>
                  </a:gra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942" name="Oval 6"/>
            <p:cNvSpPr>
              <a:spLocks noChangeArrowheads="1"/>
            </p:cNvSpPr>
            <p:nvPr/>
          </p:nvSpPr>
          <p:spPr bwMode="gray">
            <a:xfrm>
              <a:off x="1193" y="956"/>
              <a:ext cx="3335" cy="2604"/>
            </a:xfrm>
            <a:prstGeom prst="ellipse">
              <a:avLst/>
            </a:prstGeom>
            <a:noFill/>
            <a:ln w="12700">
              <a:solidFill>
                <a:srgbClr val="969696"/>
              </a:solidFill>
              <a:prstDash val="sysDot"/>
              <a:round/>
              <a:headEnd/>
              <a:tailEnd/>
            </a:ln>
            <a:effectLst/>
            <a:extLst>
              <a:ext uri="{909E8E84-426E-40DD-AFC4-6F175D3DCCD1}">
                <a14:hiddenFill xmlns:a14="http://schemas.microsoft.com/office/drawing/2010/main">
                  <a:gradFill rotWithShape="1">
                    <a:gsLst>
                      <a:gs pos="0">
                        <a:srgbClr val="FFFFCC">
                          <a:gamma/>
                          <a:shade val="60784"/>
                          <a:invGamma/>
                        </a:srgbClr>
                      </a:gs>
                      <a:gs pos="100000">
                        <a:srgbClr val="FFFFCC">
                          <a:alpha val="0"/>
                        </a:srgbClr>
                      </a:gs>
                    </a:gsLst>
                    <a:path path="shape">
                      <a:fillToRect l="50000" t="50000" r="50000" b="50000"/>
                    </a:path>
                  </a:gra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944" name="Rectangle 8"/>
            <p:cNvSpPr>
              <a:spLocks noChangeArrowheads="1"/>
            </p:cNvSpPr>
            <p:nvPr/>
          </p:nvSpPr>
          <p:spPr bwMode="auto">
            <a:xfrm>
              <a:off x="1957" y="1932"/>
              <a:ext cx="1880"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rtl="1"/>
              <a:r>
                <a:rPr lang="ar-EG" sz="2800" dirty="0">
                  <a:solidFill>
                    <a:srgbClr val="FF0000"/>
                  </a:solidFill>
                  <a:latin typeface="Times New Roman" pitchFamily="18" charset="0"/>
                  <a:cs typeface="AdvertisingBold" pitchFamily="2" charset="-78"/>
                </a:rPr>
                <a:t>ورقة </a:t>
              </a:r>
              <a:r>
                <a:rPr lang="ar-EG" sz="2800" dirty="0" smtClean="0">
                  <a:solidFill>
                    <a:srgbClr val="FF0000"/>
                  </a:solidFill>
                  <a:latin typeface="Times New Roman" pitchFamily="18" charset="0"/>
                  <a:cs typeface="AdvertisingBold" pitchFamily="2" charset="-78"/>
                </a:rPr>
                <a:t>موزعة( </a:t>
              </a:r>
              <a:r>
                <a:rPr lang="ar-EG" sz="2800" dirty="0" smtClean="0">
                  <a:latin typeface="Times New Roman" pitchFamily="18" charset="0"/>
                  <a:cs typeface="AdvertisingBold" pitchFamily="2" charset="-78"/>
                </a:rPr>
                <a:t>2</a:t>
              </a:r>
              <a:r>
                <a:rPr lang="ar-EG" sz="2800" dirty="0" smtClean="0">
                  <a:solidFill>
                    <a:srgbClr val="FF0000"/>
                  </a:solidFill>
                  <a:latin typeface="Times New Roman" pitchFamily="18" charset="0"/>
                  <a:cs typeface="AdvertisingBold" pitchFamily="2" charset="-78"/>
                </a:rPr>
                <a:t>)</a:t>
              </a:r>
            </a:p>
            <a:p>
              <a:pPr algn="ctr"/>
              <a:r>
                <a:rPr lang="ar-EG" sz="2800" dirty="0" smtClean="0">
                  <a:solidFill>
                    <a:srgbClr val="00B0F0"/>
                  </a:solidFill>
                  <a:latin typeface="Times New Roman" pitchFamily="18" charset="0"/>
                  <a:cs typeface="AdvertisingBold" pitchFamily="2" charset="-78"/>
                </a:rPr>
                <a:t> </a:t>
              </a:r>
              <a:r>
                <a:rPr lang="ar-EG" sz="2800" dirty="0">
                  <a:solidFill>
                    <a:srgbClr val="00B0F0"/>
                  </a:solidFill>
                  <a:latin typeface="Times New Roman" pitchFamily="18" charset="0"/>
                  <a:cs typeface="AdvertisingBold" pitchFamily="2" charset="-78"/>
                </a:rPr>
                <a:t>حالة عملية </a:t>
              </a:r>
              <a:endParaRPr lang="ar-EG" sz="2800" dirty="0" smtClean="0">
                <a:solidFill>
                  <a:srgbClr val="00B0F0"/>
                </a:solidFill>
                <a:latin typeface="Times New Roman" pitchFamily="18" charset="0"/>
                <a:cs typeface="AdvertisingBold" pitchFamily="2" charset="-78"/>
              </a:endParaRPr>
            </a:p>
            <a:p>
              <a:pPr algn="ctr"/>
              <a:r>
                <a:rPr lang="ar-EG" sz="2800" b="1" dirty="0" smtClean="0">
                  <a:solidFill>
                    <a:srgbClr val="00B050"/>
                  </a:solidFill>
                  <a:latin typeface="Times New Roman" pitchFamily="18" charset="0"/>
                  <a:cs typeface="AdvertisingBold" pitchFamily="2" charset="-78"/>
                </a:rPr>
                <a:t>(</a:t>
              </a:r>
              <a:r>
                <a:rPr lang="ar-EG" sz="2800" dirty="0" smtClean="0">
                  <a:solidFill>
                    <a:srgbClr val="7030A0"/>
                  </a:solidFill>
                  <a:latin typeface="Times New Roman" pitchFamily="18" charset="0"/>
                  <a:cs typeface="AdvertisingBold" pitchFamily="2" charset="-78"/>
                </a:rPr>
                <a:t>ثابت</a:t>
              </a:r>
              <a:r>
                <a:rPr lang="ar-EG" sz="2800" b="1" dirty="0" smtClean="0">
                  <a:solidFill>
                    <a:srgbClr val="00B050"/>
                  </a:solidFill>
                  <a:latin typeface="Times New Roman" pitchFamily="18" charset="0"/>
                  <a:cs typeface="AdvertisingBold" pitchFamily="2" charset="-78"/>
                </a:rPr>
                <a:t>)</a:t>
              </a:r>
              <a:endParaRPr lang="en-US" sz="2400" b="1" dirty="0">
                <a:solidFill>
                  <a:srgbClr val="CC3300"/>
                </a:solidFill>
                <a:latin typeface="Times New Roman" pitchFamily="18" charset="0"/>
                <a:cs typeface="AdvertisingBold" pitchFamily="2" charset="-78"/>
              </a:endParaRPr>
            </a:p>
          </p:txBody>
        </p:sp>
      </p:grpSp>
      <p:grpSp>
        <p:nvGrpSpPr>
          <p:cNvPr id="39956" name="Group 20"/>
          <p:cNvGrpSpPr>
            <a:grpSpLocks/>
          </p:cNvGrpSpPr>
          <p:nvPr/>
        </p:nvGrpSpPr>
        <p:grpSpPr bwMode="auto">
          <a:xfrm>
            <a:off x="728663" y="3667125"/>
            <a:ext cx="3332162" cy="2581275"/>
            <a:chOff x="459" y="2262"/>
            <a:chExt cx="2099" cy="1626"/>
          </a:xfrm>
        </p:grpSpPr>
        <p:sp>
          <p:nvSpPr>
            <p:cNvPr id="39946" name="AutoShape 10"/>
            <p:cNvSpPr>
              <a:spLocks noChangeArrowheads="1"/>
            </p:cNvSpPr>
            <p:nvPr/>
          </p:nvSpPr>
          <p:spPr bwMode="gray">
            <a:xfrm rot="30644363">
              <a:off x="459" y="2262"/>
              <a:ext cx="2099" cy="1626"/>
            </a:xfrm>
            <a:prstGeom prst="chevron">
              <a:avLst>
                <a:gd name="adj" fmla="val 36677"/>
              </a:avLst>
            </a:prstGeom>
            <a:solidFill>
              <a:srgbClr val="3973B9"/>
            </a:solidFill>
            <a:ln>
              <a:noFill/>
            </a:ln>
            <a:effectLst/>
            <a:scene3d>
              <a:camera prst="legacyObliqueTopRight"/>
              <a:lightRig rig="legacyFlat3" dir="b"/>
            </a:scene3d>
            <a:sp3d extrusionH="163500" prstMaterial="legacyMatte">
              <a:bevelT w="13500" h="13500" prst="angle"/>
              <a:bevelB w="13500" h="13500" prst="angle"/>
              <a:extrusionClr>
                <a:schemeClr val="accent2"/>
              </a:extrusionClr>
            </a:sp3d>
            <a:extLs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sy="50000" kx="-2453608" rotWithShape="0">
                      <a:schemeClr val="bg2">
                        <a:alpha val="50000"/>
                      </a:schemeClr>
                    </a:outerShdw>
                  </a:effectLst>
                </a14:hiddenEffects>
              </a:ext>
            </a:extLst>
          </p:spPr>
          <p:txBody>
            <a:bodyPr wrap="none" anchor="ctr">
              <a:flatTx/>
            </a:bodyPr>
            <a:lstStyle/>
            <a:p>
              <a:endParaRPr lang="en-US"/>
            </a:p>
          </p:txBody>
        </p:sp>
        <p:sp>
          <p:nvSpPr>
            <p:cNvPr id="39947" name="Rectangle 11"/>
            <p:cNvSpPr>
              <a:spLocks noChangeArrowheads="1"/>
            </p:cNvSpPr>
            <p:nvPr/>
          </p:nvSpPr>
          <p:spPr bwMode="auto">
            <a:xfrm rot="20663045">
              <a:off x="757" y="2270"/>
              <a:ext cx="1367" cy="1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ar-EG" sz="2000" dirty="0" smtClean="0">
                  <a:solidFill>
                    <a:schemeClr val="bg1"/>
                  </a:solidFill>
                  <a:latin typeface="Times New Roman" pitchFamily="18" charset="0"/>
                  <a:cs typeface="AdvertisingBold" pitchFamily="2" charset="-78"/>
                </a:rPr>
                <a:t>اذكر </a:t>
              </a:r>
              <a:r>
                <a:rPr lang="ar-EG" sz="2000" dirty="0">
                  <a:solidFill>
                    <a:schemeClr val="bg1"/>
                  </a:solidFill>
                  <a:latin typeface="Times New Roman" pitchFamily="18" charset="0"/>
                  <a:cs typeface="AdvertisingBold" pitchFamily="2" charset="-78"/>
                </a:rPr>
                <a:t>خمس خطوات عملية تنصح بها المربين ليجعلوا من أبنائهم شبابًا منفتحين على العالَم مستوعبين للحياة.</a:t>
              </a:r>
              <a:endParaRPr lang="ar-SA" sz="2000" dirty="0">
                <a:solidFill>
                  <a:schemeClr val="bg1"/>
                </a:solidFill>
                <a:latin typeface="Times New Roman" pitchFamily="18" charset="0"/>
                <a:cs typeface="AdvertisingBold" pitchFamily="2" charset="-78"/>
              </a:endParaRPr>
            </a:p>
          </p:txBody>
        </p:sp>
      </p:grpSp>
      <p:grpSp>
        <p:nvGrpSpPr>
          <p:cNvPr id="39954" name="Group 18"/>
          <p:cNvGrpSpPr>
            <a:grpSpLocks/>
          </p:cNvGrpSpPr>
          <p:nvPr/>
        </p:nvGrpSpPr>
        <p:grpSpPr bwMode="auto">
          <a:xfrm>
            <a:off x="2989263" y="336550"/>
            <a:ext cx="3305175" cy="2605088"/>
            <a:chOff x="1883" y="164"/>
            <a:chExt cx="2082" cy="1641"/>
          </a:xfrm>
        </p:grpSpPr>
        <p:sp>
          <p:nvSpPr>
            <p:cNvPr id="39949" name="AutoShape 13"/>
            <p:cNvSpPr>
              <a:spLocks noChangeArrowheads="1"/>
            </p:cNvSpPr>
            <p:nvPr/>
          </p:nvSpPr>
          <p:spPr bwMode="gray">
            <a:xfrm rot="16200000">
              <a:off x="2103" y="-56"/>
              <a:ext cx="1641" cy="2082"/>
            </a:xfrm>
            <a:prstGeom prst="chevron">
              <a:avLst>
                <a:gd name="adj" fmla="val 28412"/>
              </a:avLst>
            </a:prstGeom>
            <a:solidFill>
              <a:srgbClr val="EA9C00"/>
            </a:solidFill>
            <a:ln>
              <a:noFill/>
            </a:ln>
            <a:effectLst/>
            <a:scene3d>
              <a:camera prst="legacyObliqueTopRight"/>
              <a:lightRig rig="legacyFlat3" dir="b"/>
            </a:scene3d>
            <a:sp3d extrusionH="163500" prstMaterial="legacyPlastic">
              <a:bevelT w="13500" h="13500" prst="angle"/>
              <a:bevelB w="13500" h="13500" prst="angle"/>
              <a:extrusionClr>
                <a:schemeClr val="folHlink"/>
              </a:extrusionClr>
            </a:sp3d>
            <a:extLs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sy="50000" kx="-2453608" rotWithShape="0">
                      <a:schemeClr val="bg2">
                        <a:alpha val="50000"/>
                      </a:schemeClr>
                    </a:outerShdw>
                  </a:effectLst>
                </a14:hiddenEffects>
              </a:ext>
            </a:extLst>
          </p:spPr>
          <p:txBody>
            <a:bodyPr wrap="none" anchor="ctr">
              <a:flatTx/>
            </a:bodyPr>
            <a:lstStyle/>
            <a:p>
              <a:endParaRPr lang="en-US"/>
            </a:p>
          </p:txBody>
        </p:sp>
        <p:sp>
          <p:nvSpPr>
            <p:cNvPr id="39950" name="Rectangle 14"/>
            <p:cNvSpPr>
              <a:spLocks noChangeArrowheads="1"/>
            </p:cNvSpPr>
            <p:nvPr/>
          </p:nvSpPr>
          <p:spPr bwMode="auto">
            <a:xfrm>
              <a:off x="1996" y="636"/>
              <a:ext cx="1880" cy="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ar-EG" sz="2000" dirty="0" smtClean="0">
                  <a:solidFill>
                    <a:schemeClr val="bg1"/>
                  </a:solidFill>
                  <a:latin typeface="Times New Roman" pitchFamily="18" charset="0"/>
                  <a:cs typeface="AdvertisingBold" pitchFamily="2" charset="-78"/>
                </a:rPr>
                <a:t>كيف </a:t>
              </a:r>
              <a:r>
                <a:rPr lang="ar-EG" sz="2000" dirty="0">
                  <a:solidFill>
                    <a:schemeClr val="bg1"/>
                  </a:solidFill>
                  <a:latin typeface="Times New Roman" pitchFamily="18" charset="0"/>
                  <a:cs typeface="AdvertisingBold" pitchFamily="2" charset="-78"/>
                </a:rPr>
                <a:t>أثَّرت التربية المنغلقة التي اختارها والد (ثابت) على ابنه؟</a:t>
              </a:r>
              <a:endParaRPr lang="en-US" sz="2000" dirty="0">
                <a:solidFill>
                  <a:schemeClr val="bg1"/>
                </a:solidFill>
                <a:latin typeface="Times New Roman" pitchFamily="18" charset="0"/>
                <a:cs typeface="AdvertisingBold" pitchFamily="2" charset="-78"/>
              </a:endParaRPr>
            </a:p>
          </p:txBody>
        </p:sp>
      </p:grpSp>
      <p:grpSp>
        <p:nvGrpSpPr>
          <p:cNvPr id="39955" name="Group 19"/>
          <p:cNvGrpSpPr>
            <a:grpSpLocks/>
          </p:cNvGrpSpPr>
          <p:nvPr/>
        </p:nvGrpSpPr>
        <p:grpSpPr bwMode="auto">
          <a:xfrm>
            <a:off x="5049838" y="3613151"/>
            <a:ext cx="3332162" cy="2581275"/>
            <a:chOff x="3181" y="2228"/>
            <a:chExt cx="2099" cy="1626"/>
          </a:xfrm>
        </p:grpSpPr>
        <p:sp>
          <p:nvSpPr>
            <p:cNvPr id="39952" name="AutoShape 16"/>
            <p:cNvSpPr>
              <a:spLocks noChangeArrowheads="1"/>
            </p:cNvSpPr>
            <p:nvPr/>
          </p:nvSpPr>
          <p:spPr bwMode="gray">
            <a:xfrm rot="23388254">
              <a:off x="3181" y="2228"/>
              <a:ext cx="2099" cy="1626"/>
            </a:xfrm>
            <a:prstGeom prst="chevron">
              <a:avLst>
                <a:gd name="adj" fmla="val 36677"/>
              </a:avLst>
            </a:prstGeom>
            <a:solidFill>
              <a:srgbClr val="B639B9"/>
            </a:solidFill>
            <a:ln>
              <a:noFill/>
            </a:ln>
            <a:effectLst/>
            <a:scene3d>
              <a:camera prst="legacyObliqueTopRight"/>
              <a:lightRig rig="legacyFlat3" dir="b"/>
            </a:scene3d>
            <a:sp3d extrusionH="163500" prstMaterial="legacyMatte">
              <a:bevelT w="13500" h="13500" prst="angle"/>
              <a:bevelB w="13500" h="13500" prst="angle"/>
              <a:extrusionClr>
                <a:schemeClr val="hlink"/>
              </a:extrusionClr>
            </a:sp3d>
            <a:extLs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39953" name="Rectangle 17"/>
            <p:cNvSpPr>
              <a:spLocks noChangeArrowheads="1"/>
            </p:cNvSpPr>
            <p:nvPr/>
          </p:nvSpPr>
          <p:spPr bwMode="auto">
            <a:xfrm rot="1086617">
              <a:off x="3695" y="2333"/>
              <a:ext cx="1182" cy="1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ar-EG" sz="2000" dirty="0" smtClean="0">
                  <a:solidFill>
                    <a:schemeClr val="bg1"/>
                  </a:solidFill>
                  <a:latin typeface="Times New Roman" pitchFamily="18" charset="0"/>
                  <a:cs typeface="AdvertisingBold" pitchFamily="2" charset="-78"/>
                </a:rPr>
                <a:t>كيف </a:t>
              </a:r>
              <a:r>
                <a:rPr lang="ar-EG" sz="2000" dirty="0">
                  <a:solidFill>
                    <a:schemeClr val="bg1"/>
                  </a:solidFill>
                  <a:latin typeface="Times New Roman" pitchFamily="18" charset="0"/>
                  <a:cs typeface="AdvertisingBold" pitchFamily="2" charset="-78"/>
                </a:rPr>
                <a:t>كانت عقلية رسول الله </a:t>
              </a:r>
              <a:r>
                <a:rPr lang="ar-EG" sz="2000" dirty="0" smtClean="0">
                  <a:solidFill>
                    <a:schemeClr val="bg1"/>
                  </a:solidFill>
                  <a:latin typeface="Times New Roman" pitchFamily="18" charset="0"/>
                  <a:cs typeface="AdvertisingBold" pitchFamily="2" charset="-78"/>
                </a:rPr>
                <a:t>منفتحة </a:t>
              </a:r>
              <a:r>
                <a:rPr lang="ar-EG" sz="2000" dirty="0">
                  <a:solidFill>
                    <a:schemeClr val="bg1"/>
                  </a:solidFill>
                  <a:latin typeface="Times New Roman" pitchFamily="18" charset="0"/>
                  <a:cs typeface="AdvertisingBold" pitchFamily="2" charset="-78"/>
                </a:rPr>
                <a:t>على العالم؟ اذكر ما تعرفه من السُّنّة أدلةً على ذلك؟</a:t>
              </a:r>
              <a:endParaRPr lang="en-US" sz="2000" dirty="0">
                <a:solidFill>
                  <a:schemeClr val="bg1"/>
                </a:solidFill>
                <a:latin typeface="Times New Roman" pitchFamily="18" charset="0"/>
                <a:cs typeface="AdvertisingBold" pitchFamily="2" charset="-78"/>
              </a:endParaRPr>
            </a:p>
          </p:txBody>
        </p:sp>
      </p:grpSp>
    </p:spTree>
    <p:extLst>
      <p:ext uri="{BB962C8B-B14F-4D97-AF65-F5344CB8AC3E}">
        <p14:creationId xmlns:p14="http://schemas.microsoft.com/office/powerpoint/2010/main" val="1125821239"/>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39939"/>
                                        </p:tgtEl>
                                        <p:attrNameLst>
                                          <p:attrName>style.visibility</p:attrName>
                                        </p:attrNameLst>
                                      </p:cBhvr>
                                      <p:to>
                                        <p:strVal val="visible"/>
                                      </p:to>
                                    </p:set>
                                    <p:anim calcmode="lin" valueType="num">
                                      <p:cBhvr>
                                        <p:cTn id="7" dur="1000" fill="hold"/>
                                        <p:tgtEl>
                                          <p:spTgt spid="39939"/>
                                        </p:tgtEl>
                                        <p:attrNameLst>
                                          <p:attrName>ppt_w</p:attrName>
                                        </p:attrNameLst>
                                      </p:cBhvr>
                                      <p:tavLst>
                                        <p:tav tm="0">
                                          <p:val>
                                            <p:fltVal val="0"/>
                                          </p:val>
                                        </p:tav>
                                        <p:tav tm="100000">
                                          <p:val>
                                            <p:strVal val="#ppt_w"/>
                                          </p:val>
                                        </p:tav>
                                      </p:tavLst>
                                    </p:anim>
                                    <p:anim calcmode="lin" valueType="num">
                                      <p:cBhvr>
                                        <p:cTn id="8" dur="1000" fill="hold"/>
                                        <p:tgtEl>
                                          <p:spTgt spid="39939"/>
                                        </p:tgtEl>
                                        <p:attrNameLst>
                                          <p:attrName>ppt_h</p:attrName>
                                        </p:attrNameLst>
                                      </p:cBhvr>
                                      <p:tavLst>
                                        <p:tav tm="0">
                                          <p:val>
                                            <p:fltVal val="0"/>
                                          </p:val>
                                        </p:tav>
                                        <p:tav tm="100000">
                                          <p:val>
                                            <p:strVal val="#ppt_h"/>
                                          </p:val>
                                        </p:tav>
                                      </p:tavLst>
                                    </p:anim>
                                    <p:anim calcmode="lin" valueType="num">
                                      <p:cBhvr>
                                        <p:cTn id="9" dur="1000" fill="hold"/>
                                        <p:tgtEl>
                                          <p:spTgt spid="39939"/>
                                        </p:tgtEl>
                                        <p:attrNameLst>
                                          <p:attrName>style.rotation</p:attrName>
                                        </p:attrNameLst>
                                      </p:cBhvr>
                                      <p:tavLst>
                                        <p:tav tm="0">
                                          <p:val>
                                            <p:fltVal val="90"/>
                                          </p:val>
                                        </p:tav>
                                        <p:tav tm="100000">
                                          <p:val>
                                            <p:fltVal val="0"/>
                                          </p:val>
                                        </p:tav>
                                      </p:tavLst>
                                    </p:anim>
                                    <p:animEffect transition="in" filter="fade">
                                      <p:cBhvr>
                                        <p:cTn id="10" dur="1000"/>
                                        <p:tgtEl>
                                          <p:spTgt spid="39939"/>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47" presetClass="entr" presetSubtype="0" fill="hold" nodeType="clickEffect">
                                  <p:stCondLst>
                                    <p:cond delay="0"/>
                                  </p:stCondLst>
                                  <p:childTnLst>
                                    <p:set>
                                      <p:cBhvr>
                                        <p:cTn id="14" dur="1" fill="hold">
                                          <p:stCondLst>
                                            <p:cond delay="0"/>
                                          </p:stCondLst>
                                        </p:cTn>
                                        <p:tgtEl>
                                          <p:spTgt spid="39954"/>
                                        </p:tgtEl>
                                        <p:attrNameLst>
                                          <p:attrName>style.visibility</p:attrName>
                                        </p:attrNameLst>
                                      </p:cBhvr>
                                      <p:to>
                                        <p:strVal val="visible"/>
                                      </p:to>
                                    </p:set>
                                    <p:animEffect transition="in" filter="fade">
                                      <p:cBhvr>
                                        <p:cTn id="15" dur="1000"/>
                                        <p:tgtEl>
                                          <p:spTgt spid="39954"/>
                                        </p:tgtEl>
                                      </p:cBhvr>
                                    </p:animEffect>
                                    <p:anim calcmode="lin" valueType="num">
                                      <p:cBhvr>
                                        <p:cTn id="16" dur="1000" fill="hold"/>
                                        <p:tgtEl>
                                          <p:spTgt spid="39954"/>
                                        </p:tgtEl>
                                        <p:attrNameLst>
                                          <p:attrName>ppt_x</p:attrName>
                                        </p:attrNameLst>
                                      </p:cBhvr>
                                      <p:tavLst>
                                        <p:tav tm="0">
                                          <p:val>
                                            <p:strVal val="#ppt_x"/>
                                          </p:val>
                                        </p:tav>
                                        <p:tav tm="100000">
                                          <p:val>
                                            <p:strVal val="#ppt_x"/>
                                          </p:val>
                                        </p:tav>
                                      </p:tavLst>
                                    </p:anim>
                                    <p:anim calcmode="lin" valueType="num">
                                      <p:cBhvr>
                                        <p:cTn id="17" dur="1000" fill="hold"/>
                                        <p:tgtEl>
                                          <p:spTgt spid="39954"/>
                                        </p:tgtEl>
                                        <p:attrNameLst>
                                          <p:attrName>ppt_y</p:attrName>
                                        </p:attrNameLst>
                                      </p:cBhvr>
                                      <p:tavLst>
                                        <p:tav tm="0">
                                          <p:val>
                                            <p:strVal val="#ppt_y-.1"/>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47" presetClass="entr" presetSubtype="0" fill="hold" nodeType="clickEffect">
                                  <p:stCondLst>
                                    <p:cond delay="0"/>
                                  </p:stCondLst>
                                  <p:childTnLst>
                                    <p:set>
                                      <p:cBhvr>
                                        <p:cTn id="21" dur="1" fill="hold">
                                          <p:stCondLst>
                                            <p:cond delay="0"/>
                                          </p:stCondLst>
                                        </p:cTn>
                                        <p:tgtEl>
                                          <p:spTgt spid="39955"/>
                                        </p:tgtEl>
                                        <p:attrNameLst>
                                          <p:attrName>style.visibility</p:attrName>
                                        </p:attrNameLst>
                                      </p:cBhvr>
                                      <p:to>
                                        <p:strVal val="visible"/>
                                      </p:to>
                                    </p:set>
                                    <p:animEffect transition="in" filter="fade">
                                      <p:cBhvr>
                                        <p:cTn id="22" dur="1000"/>
                                        <p:tgtEl>
                                          <p:spTgt spid="39955"/>
                                        </p:tgtEl>
                                      </p:cBhvr>
                                    </p:animEffect>
                                    <p:anim calcmode="lin" valueType="num">
                                      <p:cBhvr>
                                        <p:cTn id="23" dur="1000" fill="hold"/>
                                        <p:tgtEl>
                                          <p:spTgt spid="39955"/>
                                        </p:tgtEl>
                                        <p:attrNameLst>
                                          <p:attrName>ppt_x</p:attrName>
                                        </p:attrNameLst>
                                      </p:cBhvr>
                                      <p:tavLst>
                                        <p:tav tm="0">
                                          <p:val>
                                            <p:strVal val="#ppt_x"/>
                                          </p:val>
                                        </p:tav>
                                        <p:tav tm="100000">
                                          <p:val>
                                            <p:strVal val="#ppt_x"/>
                                          </p:val>
                                        </p:tav>
                                      </p:tavLst>
                                    </p:anim>
                                    <p:anim calcmode="lin" valueType="num">
                                      <p:cBhvr>
                                        <p:cTn id="24" dur="1000" fill="hold"/>
                                        <p:tgtEl>
                                          <p:spTgt spid="39955"/>
                                        </p:tgtEl>
                                        <p:attrNameLst>
                                          <p:attrName>ppt_y</p:attrName>
                                        </p:attrNameLst>
                                      </p:cBhvr>
                                      <p:tavLst>
                                        <p:tav tm="0">
                                          <p:val>
                                            <p:strVal val="#ppt_y-.1"/>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47" presetClass="entr" presetSubtype="0" fill="hold" nodeType="clickEffect">
                                  <p:stCondLst>
                                    <p:cond delay="0"/>
                                  </p:stCondLst>
                                  <p:childTnLst>
                                    <p:set>
                                      <p:cBhvr>
                                        <p:cTn id="28" dur="1" fill="hold">
                                          <p:stCondLst>
                                            <p:cond delay="0"/>
                                          </p:stCondLst>
                                        </p:cTn>
                                        <p:tgtEl>
                                          <p:spTgt spid="39956"/>
                                        </p:tgtEl>
                                        <p:attrNameLst>
                                          <p:attrName>style.visibility</p:attrName>
                                        </p:attrNameLst>
                                      </p:cBhvr>
                                      <p:to>
                                        <p:strVal val="visible"/>
                                      </p:to>
                                    </p:set>
                                    <p:animEffect transition="in" filter="fade">
                                      <p:cBhvr>
                                        <p:cTn id="29" dur="1000"/>
                                        <p:tgtEl>
                                          <p:spTgt spid="39956"/>
                                        </p:tgtEl>
                                      </p:cBhvr>
                                    </p:animEffect>
                                    <p:anim calcmode="lin" valueType="num">
                                      <p:cBhvr>
                                        <p:cTn id="30" dur="1000" fill="hold"/>
                                        <p:tgtEl>
                                          <p:spTgt spid="39956"/>
                                        </p:tgtEl>
                                        <p:attrNameLst>
                                          <p:attrName>ppt_x</p:attrName>
                                        </p:attrNameLst>
                                      </p:cBhvr>
                                      <p:tavLst>
                                        <p:tav tm="0">
                                          <p:val>
                                            <p:strVal val="#ppt_x"/>
                                          </p:val>
                                        </p:tav>
                                        <p:tav tm="100000">
                                          <p:val>
                                            <p:strVal val="#ppt_x"/>
                                          </p:val>
                                        </p:tav>
                                      </p:tavLst>
                                    </p:anim>
                                    <p:anim calcmode="lin" valueType="num">
                                      <p:cBhvr>
                                        <p:cTn id="31" dur="1000" fill="hold"/>
                                        <p:tgtEl>
                                          <p:spTgt spid="399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5" name="AutoShape 3"/>
          <p:cNvSpPr>
            <a:spLocks noChangeArrowheads="1"/>
          </p:cNvSpPr>
          <p:nvPr/>
        </p:nvSpPr>
        <p:spPr bwMode="blackWhite">
          <a:xfrm>
            <a:off x="2171700" y="3946525"/>
            <a:ext cx="4648200" cy="1219200"/>
          </a:xfrm>
          <a:prstGeom prst="roundRect">
            <a:avLst>
              <a:gd name="adj" fmla="val 9106"/>
            </a:avLst>
          </a:prstGeom>
          <a:gradFill rotWithShape="1">
            <a:gsLst>
              <a:gs pos="0">
                <a:srgbClr val="699D5F"/>
              </a:gs>
              <a:gs pos="100000">
                <a:srgbClr val="699D5F">
                  <a:gamma/>
                  <a:tint val="69804"/>
                  <a:invGamma/>
                </a:srgbClr>
              </a:gs>
            </a:gsLst>
            <a:lin ang="5400000" scaled="1"/>
          </a:gradFill>
          <a:ln w="25400">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ar-SA" sz="3200" b="1" dirty="0" smtClean="0">
                <a:solidFill>
                  <a:schemeClr val="bg1"/>
                </a:solidFill>
                <a:effectLst>
                  <a:outerShdw blurRad="38100" dist="38100" dir="2700000" algn="tl">
                    <a:srgbClr val="C0C0C0"/>
                  </a:outerShdw>
                </a:effectLst>
                <a:latin typeface="AGA Arabesque" pitchFamily="2" charset="2"/>
                <a:ea typeface="Times New Roman" pitchFamily="18" charset="0"/>
                <a:cs typeface="AdvertisingExtraBold" pitchFamily="2" charset="-78"/>
              </a:rPr>
              <a:t>ورقة </a:t>
            </a:r>
            <a:r>
              <a:rPr lang="ar-SA" sz="3200" b="1" dirty="0">
                <a:solidFill>
                  <a:schemeClr val="bg1"/>
                </a:solidFill>
                <a:effectLst>
                  <a:outerShdw blurRad="38100" dist="38100" dir="2700000" algn="tl">
                    <a:srgbClr val="C0C0C0"/>
                  </a:outerShdw>
                </a:effectLst>
                <a:latin typeface="AGA Arabesque" pitchFamily="2" charset="2"/>
                <a:ea typeface="Times New Roman" pitchFamily="18" charset="0"/>
                <a:cs typeface="AdvertisingExtraBold" pitchFamily="2" charset="-78"/>
              </a:rPr>
              <a:t>موزعة </a:t>
            </a:r>
            <a:r>
              <a:rPr lang="ar-EG" sz="3200" b="1" dirty="0" smtClean="0">
                <a:solidFill>
                  <a:schemeClr val="bg1"/>
                </a:solidFill>
                <a:effectLst>
                  <a:outerShdw blurRad="38100" dist="38100" dir="2700000" algn="tl">
                    <a:srgbClr val="C0C0C0"/>
                  </a:outerShdw>
                </a:effectLst>
                <a:latin typeface="AGA Arabesque" pitchFamily="2" charset="2"/>
                <a:ea typeface="Times New Roman" pitchFamily="18" charset="0"/>
                <a:cs typeface="AdvertisingExtraBold" pitchFamily="2" charset="-78"/>
              </a:rPr>
              <a:t>(3</a:t>
            </a:r>
            <a:r>
              <a:rPr lang="ar-SA" sz="3200" b="1" dirty="0" smtClean="0">
                <a:solidFill>
                  <a:schemeClr val="bg1"/>
                </a:solidFill>
                <a:effectLst>
                  <a:outerShdw blurRad="38100" dist="38100" dir="2700000" algn="tl">
                    <a:srgbClr val="C0C0C0"/>
                  </a:outerShdw>
                </a:effectLst>
                <a:latin typeface="AGA Arabesque" pitchFamily="2" charset="2"/>
                <a:ea typeface="Times New Roman" pitchFamily="18" charset="0"/>
                <a:cs typeface="AdvertisingExtraBold" pitchFamily="2" charset="-78"/>
              </a:rPr>
              <a:t>)</a:t>
            </a:r>
            <a:endParaRPr lang="en-US" sz="3200" b="1" dirty="0">
              <a:solidFill>
                <a:srgbClr val="FFFFFF"/>
              </a:solidFill>
              <a:cs typeface="Arial" pitchFamily="34" charset="0"/>
            </a:endParaRPr>
          </a:p>
        </p:txBody>
      </p:sp>
      <p:grpSp>
        <p:nvGrpSpPr>
          <p:cNvPr id="202760" name="Group 8"/>
          <p:cNvGrpSpPr>
            <a:grpSpLocks/>
          </p:cNvGrpSpPr>
          <p:nvPr/>
        </p:nvGrpSpPr>
        <p:grpSpPr bwMode="auto">
          <a:xfrm>
            <a:off x="1752600" y="1448375"/>
            <a:ext cx="5389563" cy="1447800"/>
            <a:chOff x="1104" y="1968"/>
            <a:chExt cx="3395" cy="912"/>
          </a:xfrm>
        </p:grpSpPr>
        <p:sp>
          <p:nvSpPr>
            <p:cNvPr id="202761" name="AutoShape 9"/>
            <p:cNvSpPr>
              <a:spLocks noChangeArrowheads="1"/>
            </p:cNvSpPr>
            <p:nvPr/>
          </p:nvSpPr>
          <p:spPr bwMode="blackWhite">
            <a:xfrm>
              <a:off x="1104" y="1968"/>
              <a:ext cx="3360" cy="912"/>
            </a:xfrm>
            <a:prstGeom prst="roundRect">
              <a:avLst>
                <a:gd name="adj" fmla="val 9106"/>
              </a:avLst>
            </a:prstGeom>
            <a:gradFill rotWithShape="1">
              <a:gsLst>
                <a:gs pos="0">
                  <a:srgbClr val="3399FF"/>
                </a:gs>
                <a:gs pos="100000">
                  <a:srgbClr val="3399FF">
                    <a:gamma/>
                    <a:tint val="69804"/>
                    <a:invGamma/>
                  </a:srgbClr>
                </a:gs>
              </a:gsLst>
              <a:lin ang="5400000" scaled="1"/>
            </a:gradFill>
            <a:ln w="25400">
              <a:round/>
              <a:headEnd/>
              <a:tailEnd/>
            </a:ln>
            <a:effectLst/>
            <a:scene3d>
              <a:camera prst="legacyObliqueTopRight"/>
              <a:lightRig rig="legacyFlat3" dir="b"/>
            </a:scene3d>
            <a:sp3d extrusionH="430200" prstMaterial="legacyMatte">
              <a:bevelT w="13500" h="13500" prst="angle"/>
              <a:bevelB w="13500" h="13500" prst="angle"/>
              <a:extrusionClr>
                <a:srgbClr val="3399FF"/>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rtl="0" eaLnBrk="0" hangingPunct="0"/>
              <a:endParaRPr lang="en-US" sz="1800" b="1" dirty="0">
                <a:solidFill>
                  <a:srgbClr val="FFFFFF"/>
                </a:solidFill>
                <a:cs typeface="Arial" pitchFamily="34" charset="0"/>
              </a:endParaRPr>
            </a:p>
          </p:txBody>
        </p:sp>
        <p:sp>
          <p:nvSpPr>
            <p:cNvPr id="202762" name="Rectangle 10"/>
            <p:cNvSpPr>
              <a:spLocks noChangeArrowheads="1"/>
            </p:cNvSpPr>
            <p:nvPr/>
          </p:nvSpPr>
          <p:spPr bwMode="auto">
            <a:xfrm>
              <a:off x="1139" y="2133"/>
              <a:ext cx="3360" cy="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ar-SA" sz="6000" b="1" dirty="0" smtClean="0">
                  <a:solidFill>
                    <a:schemeClr val="bg1"/>
                  </a:solidFill>
                  <a:effectLst>
                    <a:outerShdw blurRad="38100" dist="38100" dir="2700000" algn="tl">
                      <a:srgbClr val="C0C0C0"/>
                    </a:outerShdw>
                  </a:effectLst>
                  <a:latin typeface="AGA Arabesque" pitchFamily="2" charset="2"/>
                  <a:ea typeface="Times New Roman" pitchFamily="18" charset="0"/>
                  <a:cs typeface="AdvertisingExtraBold" pitchFamily="2" charset="-78"/>
                </a:rPr>
                <a:t>مراجعة</a:t>
              </a:r>
              <a:endParaRPr lang="en-US" sz="2800" b="1" dirty="0">
                <a:solidFill>
                  <a:schemeClr val="bg1"/>
                </a:solidFill>
                <a:effectLst>
                  <a:outerShdw blurRad="38100" dist="38100" dir="2700000" algn="tl">
                    <a:srgbClr val="C0C0C0"/>
                  </a:outerShdw>
                </a:effectLst>
                <a:latin typeface="AGA Arabesque" pitchFamily="2" charset="2"/>
                <a:ea typeface="Times New Roman" pitchFamily="18" charset="0"/>
                <a:cs typeface="AdvertisingExtraBold" pitchFamily="2" charset="-78"/>
              </a:endParaRPr>
            </a:p>
          </p:txBody>
        </p:sp>
      </p:grpSp>
    </p:spTree>
    <p:extLst>
      <p:ext uri="{BB962C8B-B14F-4D97-AF65-F5344CB8AC3E}">
        <p14:creationId xmlns:p14="http://schemas.microsoft.com/office/powerpoint/2010/main" val="1986410957"/>
      </p:ext>
    </p:extLst>
  </p:cSld>
  <p:clrMapOvr>
    <a:masterClrMapping/>
  </p:clrMapOvr>
  <p:transition advClick="0" advTm="5000">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6" presetClass="entr" presetSubtype="0" fill="hold" nodeType="clickEffect">
                                  <p:stCondLst>
                                    <p:cond delay="0"/>
                                  </p:stCondLst>
                                  <p:childTnLst>
                                    <p:set>
                                      <p:cBhvr>
                                        <p:cTn id="6" dur="1" fill="hold">
                                          <p:stCondLst>
                                            <p:cond delay="0"/>
                                          </p:stCondLst>
                                        </p:cTn>
                                        <p:tgtEl>
                                          <p:spTgt spid="202760"/>
                                        </p:tgtEl>
                                        <p:attrNameLst>
                                          <p:attrName>style.visibility</p:attrName>
                                        </p:attrNameLst>
                                      </p:cBhvr>
                                      <p:to>
                                        <p:strVal val="visible"/>
                                      </p:to>
                                    </p:set>
                                    <p:animEffect transition="in" filter="wipe(down)">
                                      <p:cBhvr>
                                        <p:cTn id="7" dur="580">
                                          <p:stCondLst>
                                            <p:cond delay="0"/>
                                          </p:stCondLst>
                                        </p:cTn>
                                        <p:tgtEl>
                                          <p:spTgt spid="202760"/>
                                        </p:tgtEl>
                                      </p:cBhvr>
                                    </p:animEffect>
                                    <p:anim calcmode="lin" valueType="num">
                                      <p:cBhvr>
                                        <p:cTn id="8" dur="1822" tmFilter="0,0; 0.14,0.36; 0.43,0.73; 0.71,0.91; 1.0,1.0">
                                          <p:stCondLst>
                                            <p:cond delay="0"/>
                                          </p:stCondLst>
                                        </p:cTn>
                                        <p:tgtEl>
                                          <p:spTgt spid="20276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0276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0276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0276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02760"/>
                                        </p:tgtEl>
                                        <p:attrNameLst>
                                          <p:attrName>ppt_y</p:attrName>
                                        </p:attrNameLst>
                                      </p:cBhvr>
                                      <p:tavLst>
                                        <p:tav tm="0" fmla="#ppt_y-sin(pi*$)/81">
                                          <p:val>
                                            <p:fltVal val="0"/>
                                          </p:val>
                                        </p:tav>
                                        <p:tav tm="100000">
                                          <p:val>
                                            <p:fltVal val="1"/>
                                          </p:val>
                                        </p:tav>
                                      </p:tavLst>
                                    </p:anim>
                                    <p:animScale>
                                      <p:cBhvr>
                                        <p:cTn id="13" dur="26">
                                          <p:stCondLst>
                                            <p:cond delay="650"/>
                                          </p:stCondLst>
                                        </p:cTn>
                                        <p:tgtEl>
                                          <p:spTgt spid="202760"/>
                                        </p:tgtEl>
                                      </p:cBhvr>
                                      <p:to x="100000" y="60000"/>
                                    </p:animScale>
                                    <p:animScale>
                                      <p:cBhvr>
                                        <p:cTn id="14" dur="166" decel="50000">
                                          <p:stCondLst>
                                            <p:cond delay="676"/>
                                          </p:stCondLst>
                                        </p:cTn>
                                        <p:tgtEl>
                                          <p:spTgt spid="202760"/>
                                        </p:tgtEl>
                                      </p:cBhvr>
                                      <p:to x="100000" y="100000"/>
                                    </p:animScale>
                                    <p:animScale>
                                      <p:cBhvr>
                                        <p:cTn id="15" dur="26">
                                          <p:stCondLst>
                                            <p:cond delay="1312"/>
                                          </p:stCondLst>
                                        </p:cTn>
                                        <p:tgtEl>
                                          <p:spTgt spid="202760"/>
                                        </p:tgtEl>
                                      </p:cBhvr>
                                      <p:to x="100000" y="80000"/>
                                    </p:animScale>
                                    <p:animScale>
                                      <p:cBhvr>
                                        <p:cTn id="16" dur="166" decel="50000">
                                          <p:stCondLst>
                                            <p:cond delay="1338"/>
                                          </p:stCondLst>
                                        </p:cTn>
                                        <p:tgtEl>
                                          <p:spTgt spid="202760"/>
                                        </p:tgtEl>
                                      </p:cBhvr>
                                      <p:to x="100000" y="100000"/>
                                    </p:animScale>
                                    <p:animScale>
                                      <p:cBhvr>
                                        <p:cTn id="17" dur="26">
                                          <p:stCondLst>
                                            <p:cond delay="1642"/>
                                          </p:stCondLst>
                                        </p:cTn>
                                        <p:tgtEl>
                                          <p:spTgt spid="202760"/>
                                        </p:tgtEl>
                                      </p:cBhvr>
                                      <p:to x="100000" y="90000"/>
                                    </p:animScale>
                                    <p:animScale>
                                      <p:cBhvr>
                                        <p:cTn id="18" dur="166" decel="50000">
                                          <p:stCondLst>
                                            <p:cond delay="1668"/>
                                          </p:stCondLst>
                                        </p:cTn>
                                        <p:tgtEl>
                                          <p:spTgt spid="202760"/>
                                        </p:tgtEl>
                                      </p:cBhvr>
                                      <p:to x="100000" y="100000"/>
                                    </p:animScale>
                                    <p:animScale>
                                      <p:cBhvr>
                                        <p:cTn id="19" dur="26">
                                          <p:stCondLst>
                                            <p:cond delay="1808"/>
                                          </p:stCondLst>
                                        </p:cTn>
                                        <p:tgtEl>
                                          <p:spTgt spid="202760"/>
                                        </p:tgtEl>
                                      </p:cBhvr>
                                      <p:to x="100000" y="95000"/>
                                    </p:animScale>
                                    <p:animScale>
                                      <p:cBhvr>
                                        <p:cTn id="20" dur="166" decel="50000">
                                          <p:stCondLst>
                                            <p:cond delay="1834"/>
                                          </p:stCondLst>
                                        </p:cTn>
                                        <p:tgtEl>
                                          <p:spTgt spid="202760"/>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202755"/>
                                        </p:tgtEl>
                                        <p:attrNameLst>
                                          <p:attrName>style.visibility</p:attrName>
                                        </p:attrNameLst>
                                      </p:cBhvr>
                                      <p:to>
                                        <p:strVal val="visible"/>
                                      </p:to>
                                    </p:set>
                                    <p:animEffect transition="in" filter="barn(inVertical)">
                                      <p:cBhvr>
                                        <p:cTn id="25" dur="500"/>
                                        <p:tgtEl>
                                          <p:spTgt spid="2027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75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392" name="Group 120"/>
          <p:cNvGrpSpPr>
            <a:grpSpLocks/>
          </p:cNvGrpSpPr>
          <p:nvPr/>
        </p:nvGrpSpPr>
        <p:grpSpPr bwMode="auto">
          <a:xfrm>
            <a:off x="685800" y="2133600"/>
            <a:ext cx="2852738" cy="4526225"/>
            <a:chOff x="1104" y="1922"/>
            <a:chExt cx="1797" cy="2014"/>
          </a:xfrm>
        </p:grpSpPr>
        <p:grpSp>
          <p:nvGrpSpPr>
            <p:cNvPr id="54364" name="Group 92"/>
            <p:cNvGrpSpPr>
              <a:grpSpLocks/>
            </p:cNvGrpSpPr>
            <p:nvPr/>
          </p:nvGrpSpPr>
          <p:grpSpPr bwMode="auto">
            <a:xfrm>
              <a:off x="1104" y="1922"/>
              <a:ext cx="1797" cy="2014"/>
              <a:chOff x="2208" y="1490"/>
              <a:chExt cx="1365" cy="2348"/>
            </a:xfrm>
          </p:grpSpPr>
          <p:sp>
            <p:nvSpPr>
              <p:cNvPr id="54335" name="AutoShape 63"/>
              <p:cNvSpPr>
                <a:spLocks noChangeArrowheads="1"/>
              </p:cNvSpPr>
              <p:nvPr/>
            </p:nvSpPr>
            <p:spPr bwMode="gray">
              <a:xfrm>
                <a:off x="2208" y="1490"/>
                <a:ext cx="1363" cy="1800"/>
              </a:xfrm>
              <a:prstGeom prst="roundRect">
                <a:avLst>
                  <a:gd name="adj" fmla="val 17509"/>
                </a:avLst>
              </a:prstGeom>
              <a:gradFill rotWithShape="1">
                <a:gsLst>
                  <a:gs pos="0">
                    <a:srgbClr val="34B034"/>
                  </a:gs>
                  <a:gs pos="100000">
                    <a:srgbClr val="3F8B4A"/>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336" name="AutoShape 64"/>
              <p:cNvSpPr>
                <a:spLocks noChangeArrowheads="1"/>
              </p:cNvSpPr>
              <p:nvPr/>
            </p:nvSpPr>
            <p:spPr bwMode="gray">
              <a:xfrm>
                <a:off x="2229" y="1495"/>
                <a:ext cx="1322" cy="1766"/>
              </a:xfrm>
              <a:prstGeom prst="roundRect">
                <a:avLst>
                  <a:gd name="adj" fmla="val 16667"/>
                </a:avLst>
              </a:prstGeom>
              <a:solidFill>
                <a:srgbClr val="73E77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337" name="AutoShape 65"/>
              <p:cNvSpPr>
                <a:spLocks noChangeArrowheads="1"/>
              </p:cNvSpPr>
              <p:nvPr/>
            </p:nvSpPr>
            <p:spPr bwMode="gray">
              <a:xfrm>
                <a:off x="2240" y="2795"/>
                <a:ext cx="1304" cy="447"/>
              </a:xfrm>
              <a:prstGeom prst="roundRect">
                <a:avLst>
                  <a:gd name="adj" fmla="val 50000"/>
                </a:avLst>
              </a:prstGeom>
              <a:gradFill rotWithShape="1">
                <a:gsLst>
                  <a:gs pos="0">
                    <a:srgbClr val="73E77E"/>
                  </a:gs>
                  <a:gs pos="100000">
                    <a:srgbClr val="73E77E">
                      <a:gamma/>
                      <a:tint val="54510"/>
                      <a:invGamma/>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338" name="AutoShape 66"/>
              <p:cNvSpPr>
                <a:spLocks noChangeArrowheads="1"/>
              </p:cNvSpPr>
              <p:nvPr/>
            </p:nvSpPr>
            <p:spPr bwMode="gray">
              <a:xfrm>
                <a:off x="2240" y="1509"/>
                <a:ext cx="1304" cy="446"/>
              </a:xfrm>
              <a:prstGeom prst="roundRect">
                <a:avLst>
                  <a:gd name="adj" fmla="val 50000"/>
                </a:avLst>
              </a:prstGeom>
              <a:gradFill rotWithShape="1">
                <a:gsLst>
                  <a:gs pos="0">
                    <a:srgbClr val="73E77E">
                      <a:gamma/>
                      <a:tint val="33333"/>
                      <a:invGamma/>
                    </a:srgbClr>
                  </a:gs>
                  <a:gs pos="100000">
                    <a:srgbClr val="73E77E"/>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346" name="AutoShape 74"/>
              <p:cNvSpPr>
                <a:spLocks noChangeArrowheads="1"/>
              </p:cNvSpPr>
              <p:nvPr/>
            </p:nvSpPr>
            <p:spPr bwMode="ltGray">
              <a:xfrm>
                <a:off x="2210" y="3290"/>
                <a:ext cx="1363" cy="548"/>
              </a:xfrm>
              <a:prstGeom prst="roundRect">
                <a:avLst>
                  <a:gd name="adj" fmla="val 40389"/>
                </a:avLst>
              </a:prstGeom>
              <a:gradFill rotWithShape="1">
                <a:gsLst>
                  <a:gs pos="0">
                    <a:schemeClr val="bg1">
                      <a:gamma/>
                      <a:shade val="75686"/>
                      <a:invGamma/>
                    </a:schemeClr>
                  </a:gs>
                  <a:gs pos="100000">
                    <a:schemeClr val="bg1"/>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347" name="AutoShape 75"/>
              <p:cNvSpPr>
                <a:spLocks noChangeArrowheads="1"/>
              </p:cNvSpPr>
              <p:nvPr/>
            </p:nvSpPr>
            <p:spPr bwMode="ltGray">
              <a:xfrm>
                <a:off x="2238" y="3305"/>
                <a:ext cx="1304" cy="446"/>
              </a:xfrm>
              <a:prstGeom prst="roundRect">
                <a:avLst>
                  <a:gd name="adj" fmla="val 50000"/>
                </a:avLst>
              </a:prstGeom>
              <a:gradFill rotWithShape="1">
                <a:gsLst>
                  <a:gs pos="0">
                    <a:schemeClr val="bg1">
                      <a:gamma/>
                      <a:tint val="78824"/>
                      <a:invGamma/>
                    </a:schemeClr>
                  </a:gs>
                  <a:gs pos="100000">
                    <a:schemeClr val="bg1"/>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54383" name="Rectangle 111"/>
            <p:cNvSpPr>
              <a:spLocks noChangeArrowheads="1"/>
            </p:cNvSpPr>
            <p:nvPr/>
          </p:nvSpPr>
          <p:spPr bwMode="auto">
            <a:xfrm>
              <a:off x="1123" y="2189"/>
              <a:ext cx="1756" cy="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ar-EG" sz="2800" dirty="0" smtClean="0">
                  <a:solidFill>
                    <a:srgbClr val="002060"/>
                  </a:solidFill>
                  <a:cs typeface="AdvertisingBold" pitchFamily="2" charset="-78"/>
                </a:rPr>
                <a:t>استخدام الأمر والنهى فى تربيتك الإسلامية لأبنائك.</a:t>
              </a:r>
              <a:endParaRPr lang="ar-EG" sz="2800" dirty="0">
                <a:solidFill>
                  <a:srgbClr val="002060"/>
                </a:solidFill>
                <a:cs typeface="AdvertisingBold" pitchFamily="2" charset="-78"/>
              </a:endParaRPr>
            </a:p>
          </p:txBody>
        </p:sp>
      </p:grpSp>
      <p:grpSp>
        <p:nvGrpSpPr>
          <p:cNvPr id="54379" name="Group 107"/>
          <p:cNvGrpSpPr>
            <a:grpSpLocks/>
          </p:cNvGrpSpPr>
          <p:nvPr/>
        </p:nvGrpSpPr>
        <p:grpSpPr bwMode="auto">
          <a:xfrm>
            <a:off x="2298634" y="1970"/>
            <a:ext cx="4343400" cy="2286000"/>
            <a:chOff x="1851" y="624"/>
            <a:chExt cx="812" cy="830"/>
          </a:xfrm>
        </p:grpSpPr>
        <p:sp>
          <p:nvSpPr>
            <p:cNvPr id="54380" name="Oval 108"/>
            <p:cNvSpPr>
              <a:spLocks noChangeArrowheads="1"/>
            </p:cNvSpPr>
            <p:nvPr/>
          </p:nvSpPr>
          <p:spPr bwMode="gray">
            <a:xfrm>
              <a:off x="1851" y="652"/>
              <a:ext cx="812" cy="802"/>
            </a:xfrm>
            <a:prstGeom prst="ellipse">
              <a:avLst/>
            </a:prstGeom>
            <a:solidFill>
              <a:srgbClr val="F77A1D"/>
            </a:solidFill>
            <a:ln w="63500" algn="ctr">
              <a:solidFill>
                <a:srgbClr val="F8F8F8">
                  <a:alpha val="70000"/>
                </a:srgbClr>
              </a:solidFill>
              <a:round/>
              <a:headEnd/>
              <a:tailEnd/>
            </a:ln>
            <a:effectLst/>
            <a:extLst>
              <a:ext uri="{AF507438-7753-43E0-B8FC-AC1667EBCBE1}">
                <a14:hiddenEffects xmlns:a14="http://schemas.microsoft.com/office/drawing/2010/main">
                  <a:effectLst>
                    <a:outerShdw dist="35921" dir="2700000" algn="ctr" rotWithShape="0">
                      <a:schemeClr val="tx2">
                        <a:alpha val="50000"/>
                      </a:schemeClr>
                    </a:outerShdw>
                  </a:effectLst>
                </a14:hiddenEffects>
              </a:ext>
            </a:extLst>
          </p:spPr>
          <p:txBody>
            <a:bodyPr wrap="none" anchor="ctr"/>
            <a:lstStyle/>
            <a:p>
              <a:endParaRPr lang="en-US"/>
            </a:p>
          </p:txBody>
        </p:sp>
        <p:pic>
          <p:nvPicPr>
            <p:cNvPr id="54381" name="Picture 109" descr="cir_lighteffect0"/>
            <p:cNvPicPr>
              <a:picLocks noChangeAspect="1" noChangeArrowheads="1"/>
            </p:cNvPicPr>
            <p:nvPr/>
          </p:nvPicPr>
          <p:blipFill>
            <a:blip r:embed="rId2">
              <a:lum bright="18000" contrast="-12000"/>
              <a:extLst>
                <a:ext uri="{28A0092B-C50C-407E-A947-70E740481C1C}">
                  <a14:useLocalDpi xmlns:a14="http://schemas.microsoft.com/office/drawing/2010/main" val="0"/>
                </a:ext>
              </a:extLst>
            </a:blip>
            <a:srcRect/>
            <a:stretch>
              <a:fillRect/>
            </a:stretch>
          </p:blipFill>
          <p:spPr bwMode="gray">
            <a:xfrm>
              <a:off x="1920" y="624"/>
              <a:ext cx="670" cy="670"/>
            </a:xfrm>
            <a:prstGeom prst="rect">
              <a:avLst/>
            </a:prstGeom>
            <a:noFill/>
            <a:extLst>
              <a:ext uri="{909E8E84-426E-40DD-AFC4-6F175D3DCCD1}">
                <a14:hiddenFill xmlns:a14="http://schemas.microsoft.com/office/drawing/2010/main">
                  <a:solidFill>
                    <a:srgbClr val="FFFFFF"/>
                  </a:solidFill>
                </a14:hiddenFill>
              </a:ext>
            </a:extLst>
          </p:spPr>
        </p:pic>
      </p:grpSp>
      <p:sp>
        <p:nvSpPr>
          <p:cNvPr id="54386" name="Rectangle 114"/>
          <p:cNvSpPr>
            <a:spLocks noChangeArrowheads="1"/>
          </p:cNvSpPr>
          <p:nvPr/>
        </p:nvSpPr>
        <p:spPr bwMode="auto">
          <a:xfrm>
            <a:off x="2595096" y="458023"/>
            <a:ext cx="3675185" cy="16807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ar-EG" sz="3200" dirty="0" smtClean="0">
                <a:cs typeface="AdvertisingBold" pitchFamily="2" charset="-78"/>
              </a:rPr>
              <a:t>أساليب التربية الإسلامية</a:t>
            </a:r>
          </a:p>
          <a:p>
            <a:pPr algn="ctr"/>
            <a:r>
              <a:rPr lang="ar-EG" sz="3200" dirty="0" smtClean="0">
                <a:solidFill>
                  <a:srgbClr val="FFFFCC"/>
                </a:solidFill>
                <a:cs typeface="AdvertisingBold" pitchFamily="2" charset="-78"/>
              </a:rPr>
              <a:t>الوعظ المباشر</a:t>
            </a:r>
            <a:endParaRPr lang="ar-EG" sz="3200" dirty="0">
              <a:solidFill>
                <a:srgbClr val="FFFFCC"/>
              </a:solidFill>
              <a:cs typeface="AdvertisingBold" pitchFamily="2" charset="-78"/>
            </a:endParaRPr>
          </a:p>
        </p:txBody>
      </p:sp>
      <p:grpSp>
        <p:nvGrpSpPr>
          <p:cNvPr id="54391" name="Group 119"/>
          <p:cNvGrpSpPr>
            <a:grpSpLocks/>
          </p:cNvGrpSpPr>
          <p:nvPr/>
        </p:nvGrpSpPr>
        <p:grpSpPr bwMode="auto">
          <a:xfrm>
            <a:off x="5353050" y="2133601"/>
            <a:ext cx="2857500" cy="4504024"/>
            <a:chOff x="3000" y="1920"/>
            <a:chExt cx="1800" cy="2014"/>
          </a:xfrm>
        </p:grpSpPr>
        <p:grpSp>
          <p:nvGrpSpPr>
            <p:cNvPr id="54363" name="Group 91"/>
            <p:cNvGrpSpPr>
              <a:grpSpLocks/>
            </p:cNvGrpSpPr>
            <p:nvPr/>
          </p:nvGrpSpPr>
          <p:grpSpPr bwMode="auto">
            <a:xfrm>
              <a:off x="3000" y="1920"/>
              <a:ext cx="1800" cy="2014"/>
              <a:chOff x="3696" y="1202"/>
              <a:chExt cx="1367" cy="2348"/>
            </a:xfrm>
          </p:grpSpPr>
          <p:sp>
            <p:nvSpPr>
              <p:cNvPr id="54349" name="AutoShape 77"/>
              <p:cNvSpPr>
                <a:spLocks noChangeArrowheads="1"/>
              </p:cNvSpPr>
              <p:nvPr/>
            </p:nvSpPr>
            <p:spPr bwMode="gray">
              <a:xfrm>
                <a:off x="3700" y="1202"/>
                <a:ext cx="1363" cy="1800"/>
              </a:xfrm>
              <a:prstGeom prst="roundRect">
                <a:avLst>
                  <a:gd name="adj" fmla="val 17509"/>
                </a:avLst>
              </a:prstGeom>
              <a:gradFill rotWithShape="1">
                <a:gsLst>
                  <a:gs pos="0">
                    <a:srgbClr val="B59F43"/>
                  </a:gs>
                  <a:gs pos="100000">
                    <a:srgbClr val="8F8849"/>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350" name="AutoShape 78"/>
              <p:cNvSpPr>
                <a:spLocks noChangeArrowheads="1"/>
              </p:cNvSpPr>
              <p:nvPr/>
            </p:nvSpPr>
            <p:spPr bwMode="gray">
              <a:xfrm>
                <a:off x="3721" y="1207"/>
                <a:ext cx="1322" cy="1766"/>
              </a:xfrm>
              <a:prstGeom prst="roundRect">
                <a:avLst>
                  <a:gd name="adj" fmla="val 16667"/>
                </a:avLst>
              </a:prstGeom>
              <a:solidFill>
                <a:srgbClr val="E9E065"/>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351" name="AutoShape 79"/>
              <p:cNvSpPr>
                <a:spLocks noChangeArrowheads="1"/>
              </p:cNvSpPr>
              <p:nvPr/>
            </p:nvSpPr>
            <p:spPr bwMode="gray">
              <a:xfrm>
                <a:off x="3732" y="2507"/>
                <a:ext cx="1304" cy="447"/>
              </a:xfrm>
              <a:prstGeom prst="roundRect">
                <a:avLst>
                  <a:gd name="adj" fmla="val 50000"/>
                </a:avLst>
              </a:prstGeom>
              <a:gradFill rotWithShape="1">
                <a:gsLst>
                  <a:gs pos="0">
                    <a:srgbClr val="E9E065"/>
                  </a:gs>
                  <a:gs pos="100000">
                    <a:srgbClr val="E9E065">
                      <a:gamma/>
                      <a:tint val="57647"/>
                      <a:invGamma/>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352" name="AutoShape 80"/>
              <p:cNvSpPr>
                <a:spLocks noChangeArrowheads="1"/>
              </p:cNvSpPr>
              <p:nvPr/>
            </p:nvSpPr>
            <p:spPr bwMode="gray">
              <a:xfrm>
                <a:off x="3732" y="1221"/>
                <a:ext cx="1304" cy="446"/>
              </a:xfrm>
              <a:prstGeom prst="roundRect">
                <a:avLst>
                  <a:gd name="adj" fmla="val 50000"/>
                </a:avLst>
              </a:prstGeom>
              <a:gradFill rotWithShape="1">
                <a:gsLst>
                  <a:gs pos="0">
                    <a:srgbClr val="E9E065">
                      <a:gamma/>
                      <a:tint val="33333"/>
                      <a:invGamma/>
                    </a:srgbClr>
                  </a:gs>
                  <a:gs pos="100000">
                    <a:srgbClr val="E9E065"/>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361" name="AutoShape 89"/>
              <p:cNvSpPr>
                <a:spLocks noChangeArrowheads="1"/>
              </p:cNvSpPr>
              <p:nvPr/>
            </p:nvSpPr>
            <p:spPr bwMode="ltGray">
              <a:xfrm>
                <a:off x="3696" y="3002"/>
                <a:ext cx="1363" cy="548"/>
              </a:xfrm>
              <a:prstGeom prst="roundRect">
                <a:avLst>
                  <a:gd name="adj" fmla="val 40389"/>
                </a:avLst>
              </a:prstGeom>
              <a:gradFill rotWithShape="1">
                <a:gsLst>
                  <a:gs pos="0">
                    <a:schemeClr val="bg1">
                      <a:gamma/>
                      <a:shade val="75686"/>
                      <a:invGamma/>
                    </a:schemeClr>
                  </a:gs>
                  <a:gs pos="100000">
                    <a:schemeClr val="bg1"/>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362" name="AutoShape 90"/>
              <p:cNvSpPr>
                <a:spLocks noChangeArrowheads="1"/>
              </p:cNvSpPr>
              <p:nvPr/>
            </p:nvSpPr>
            <p:spPr bwMode="ltGray">
              <a:xfrm>
                <a:off x="3724" y="3017"/>
                <a:ext cx="1304" cy="446"/>
              </a:xfrm>
              <a:prstGeom prst="roundRect">
                <a:avLst>
                  <a:gd name="adj" fmla="val 50000"/>
                </a:avLst>
              </a:prstGeom>
              <a:gradFill rotWithShape="1">
                <a:gsLst>
                  <a:gs pos="0">
                    <a:schemeClr val="bg1">
                      <a:gamma/>
                      <a:tint val="78824"/>
                      <a:invGamma/>
                    </a:schemeClr>
                  </a:gs>
                  <a:gs pos="100000">
                    <a:schemeClr val="bg1"/>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54387" name="Rectangle 115"/>
            <p:cNvSpPr>
              <a:spLocks noChangeArrowheads="1"/>
            </p:cNvSpPr>
            <p:nvPr/>
          </p:nvSpPr>
          <p:spPr bwMode="auto">
            <a:xfrm>
              <a:off x="3099" y="2197"/>
              <a:ext cx="1597" cy="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ar-EG" sz="2800" dirty="0" smtClean="0">
                  <a:solidFill>
                    <a:srgbClr val="7030A0"/>
                  </a:solidFill>
                  <a:cs typeface="AdvertisingBold" pitchFamily="2" charset="-78"/>
                </a:rPr>
                <a:t>نماذج الوعظ المباشر من القرأن والسنة.</a:t>
              </a:r>
              <a:endParaRPr lang="en-US" sz="2800" b="0" dirty="0">
                <a:solidFill>
                  <a:srgbClr val="7030A0"/>
                </a:solidFill>
                <a:cs typeface="AdvertisingBold" pitchFamily="2" charset="-78"/>
              </a:endParaRPr>
            </a:p>
          </p:txBody>
        </p:sp>
      </p:grpSp>
    </p:spTree>
    <p:extLst>
      <p:ext uri="{BB962C8B-B14F-4D97-AF65-F5344CB8AC3E}">
        <p14:creationId xmlns:p14="http://schemas.microsoft.com/office/powerpoint/2010/main" val="3311725207"/>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4379"/>
                                        </p:tgtEl>
                                        <p:attrNameLst>
                                          <p:attrName>style.visibility</p:attrName>
                                        </p:attrNameLst>
                                      </p:cBhvr>
                                      <p:to>
                                        <p:strVal val="visible"/>
                                      </p:to>
                                    </p:set>
                                    <p:animEffect transition="in" filter="fade">
                                      <p:cBhvr>
                                        <p:cTn id="7" dur="500"/>
                                        <p:tgtEl>
                                          <p:spTgt spid="5437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4386">
                                            <p:txEl>
                                              <p:pRg st="0" end="0"/>
                                            </p:txEl>
                                          </p:spTgt>
                                        </p:tgtEl>
                                        <p:attrNameLst>
                                          <p:attrName>style.visibility</p:attrName>
                                        </p:attrNameLst>
                                      </p:cBhvr>
                                      <p:to>
                                        <p:strVal val="visible"/>
                                      </p:to>
                                    </p:set>
                                    <p:animEffect transition="in" filter="fade">
                                      <p:cBhvr>
                                        <p:cTn id="12" dur="1000"/>
                                        <p:tgtEl>
                                          <p:spTgt spid="54386">
                                            <p:txEl>
                                              <p:pRg st="0" end="0"/>
                                            </p:txEl>
                                          </p:spTgt>
                                        </p:tgtEl>
                                      </p:cBhvr>
                                    </p:animEffect>
                                    <p:anim calcmode="lin" valueType="num">
                                      <p:cBhvr>
                                        <p:cTn id="13" dur="1000" fill="hold"/>
                                        <p:tgtEl>
                                          <p:spTgt spid="54386">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5438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4386">
                                            <p:txEl>
                                              <p:pRg st="1" end="1"/>
                                            </p:txEl>
                                          </p:spTgt>
                                        </p:tgtEl>
                                        <p:attrNameLst>
                                          <p:attrName>style.visibility</p:attrName>
                                        </p:attrNameLst>
                                      </p:cBhvr>
                                      <p:to>
                                        <p:strVal val="visible"/>
                                      </p:to>
                                    </p:set>
                                    <p:animEffect transition="in" filter="fade">
                                      <p:cBhvr>
                                        <p:cTn id="19" dur="1000"/>
                                        <p:tgtEl>
                                          <p:spTgt spid="54386">
                                            <p:txEl>
                                              <p:pRg st="1" end="1"/>
                                            </p:txEl>
                                          </p:spTgt>
                                        </p:tgtEl>
                                      </p:cBhvr>
                                    </p:animEffect>
                                    <p:anim calcmode="lin" valueType="num">
                                      <p:cBhvr>
                                        <p:cTn id="20" dur="1000" fill="hold"/>
                                        <p:tgtEl>
                                          <p:spTgt spid="54386">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5438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6" presetClass="entr" presetSubtype="0" fill="hold" nodeType="clickEffect">
                                  <p:stCondLst>
                                    <p:cond delay="0"/>
                                  </p:stCondLst>
                                  <p:childTnLst>
                                    <p:set>
                                      <p:cBhvr>
                                        <p:cTn id="25" dur="1" fill="hold">
                                          <p:stCondLst>
                                            <p:cond delay="0"/>
                                          </p:stCondLst>
                                        </p:cTn>
                                        <p:tgtEl>
                                          <p:spTgt spid="54391"/>
                                        </p:tgtEl>
                                        <p:attrNameLst>
                                          <p:attrName>style.visibility</p:attrName>
                                        </p:attrNameLst>
                                      </p:cBhvr>
                                      <p:to>
                                        <p:strVal val="visible"/>
                                      </p:to>
                                    </p:set>
                                    <p:animEffect transition="in" filter="wipe(down)">
                                      <p:cBhvr>
                                        <p:cTn id="26" dur="290">
                                          <p:stCondLst>
                                            <p:cond delay="0"/>
                                          </p:stCondLst>
                                        </p:cTn>
                                        <p:tgtEl>
                                          <p:spTgt spid="54391"/>
                                        </p:tgtEl>
                                      </p:cBhvr>
                                    </p:animEffect>
                                    <p:anim calcmode="lin" valueType="num">
                                      <p:cBhvr>
                                        <p:cTn id="27" dur="911" tmFilter="0,0; 0.14,0.36; 0.43,0.73; 0.71,0.91; 1.0,1.0">
                                          <p:stCondLst>
                                            <p:cond delay="0"/>
                                          </p:stCondLst>
                                        </p:cTn>
                                        <p:tgtEl>
                                          <p:spTgt spid="54391"/>
                                        </p:tgtEl>
                                        <p:attrNameLst>
                                          <p:attrName>ppt_x</p:attrName>
                                        </p:attrNameLst>
                                      </p:cBhvr>
                                      <p:tavLst>
                                        <p:tav tm="0">
                                          <p:val>
                                            <p:strVal val="#ppt_x-0.25"/>
                                          </p:val>
                                        </p:tav>
                                        <p:tav tm="100000">
                                          <p:val>
                                            <p:strVal val="#ppt_x"/>
                                          </p:val>
                                        </p:tav>
                                      </p:tavLst>
                                    </p:anim>
                                    <p:anim calcmode="lin" valueType="num">
                                      <p:cBhvr>
                                        <p:cTn id="28" dur="332" tmFilter="0.0,0.0; 0.25,0.07; 0.50,0.2; 0.75,0.467; 1.0,1.0">
                                          <p:stCondLst>
                                            <p:cond delay="0"/>
                                          </p:stCondLst>
                                        </p:cTn>
                                        <p:tgtEl>
                                          <p:spTgt spid="54391"/>
                                        </p:tgtEl>
                                        <p:attrNameLst>
                                          <p:attrName>ppt_y</p:attrName>
                                        </p:attrNameLst>
                                      </p:cBhvr>
                                      <p:tavLst>
                                        <p:tav tm="0" fmla="#ppt_y-sin(pi*$)/3">
                                          <p:val>
                                            <p:fltVal val="0.5"/>
                                          </p:val>
                                        </p:tav>
                                        <p:tav tm="100000">
                                          <p:val>
                                            <p:fltVal val="1"/>
                                          </p:val>
                                        </p:tav>
                                      </p:tavLst>
                                    </p:anim>
                                    <p:anim calcmode="lin" valueType="num">
                                      <p:cBhvr>
                                        <p:cTn id="29" dur="332" tmFilter="0, 0; 0.125,0.2665; 0.25,0.4; 0.375,0.465; 0.5,0.5;  0.625,0.535; 0.75,0.6; 0.875,0.7335; 1,1">
                                          <p:stCondLst>
                                            <p:cond delay="332"/>
                                          </p:stCondLst>
                                        </p:cTn>
                                        <p:tgtEl>
                                          <p:spTgt spid="54391"/>
                                        </p:tgtEl>
                                        <p:attrNameLst>
                                          <p:attrName>ppt_y</p:attrName>
                                        </p:attrNameLst>
                                      </p:cBhvr>
                                      <p:tavLst>
                                        <p:tav tm="0" fmla="#ppt_y-sin(pi*$)/9">
                                          <p:val>
                                            <p:fltVal val="0"/>
                                          </p:val>
                                        </p:tav>
                                        <p:tav tm="100000">
                                          <p:val>
                                            <p:fltVal val="1"/>
                                          </p:val>
                                        </p:tav>
                                      </p:tavLst>
                                    </p:anim>
                                    <p:anim calcmode="lin" valueType="num">
                                      <p:cBhvr>
                                        <p:cTn id="30" dur="166" tmFilter="0, 0; 0.125,0.2665; 0.25,0.4; 0.375,0.465; 0.5,0.5;  0.625,0.535; 0.75,0.6; 0.875,0.7335; 1,1">
                                          <p:stCondLst>
                                            <p:cond delay="662"/>
                                          </p:stCondLst>
                                        </p:cTn>
                                        <p:tgtEl>
                                          <p:spTgt spid="54391"/>
                                        </p:tgtEl>
                                        <p:attrNameLst>
                                          <p:attrName>ppt_y</p:attrName>
                                        </p:attrNameLst>
                                      </p:cBhvr>
                                      <p:tavLst>
                                        <p:tav tm="0" fmla="#ppt_y-sin(pi*$)/27">
                                          <p:val>
                                            <p:fltVal val="0"/>
                                          </p:val>
                                        </p:tav>
                                        <p:tav tm="100000">
                                          <p:val>
                                            <p:fltVal val="1"/>
                                          </p:val>
                                        </p:tav>
                                      </p:tavLst>
                                    </p:anim>
                                    <p:anim calcmode="lin" valueType="num">
                                      <p:cBhvr>
                                        <p:cTn id="31" dur="82" tmFilter="0, 0; 0.125,0.2665; 0.25,0.4; 0.375,0.465; 0.5,0.5;  0.625,0.535; 0.75,0.6; 0.875,0.7335; 1,1">
                                          <p:stCondLst>
                                            <p:cond delay="828"/>
                                          </p:stCondLst>
                                        </p:cTn>
                                        <p:tgtEl>
                                          <p:spTgt spid="54391"/>
                                        </p:tgtEl>
                                        <p:attrNameLst>
                                          <p:attrName>ppt_y</p:attrName>
                                        </p:attrNameLst>
                                      </p:cBhvr>
                                      <p:tavLst>
                                        <p:tav tm="0" fmla="#ppt_y-sin(pi*$)/81">
                                          <p:val>
                                            <p:fltVal val="0"/>
                                          </p:val>
                                        </p:tav>
                                        <p:tav tm="100000">
                                          <p:val>
                                            <p:fltVal val="1"/>
                                          </p:val>
                                        </p:tav>
                                      </p:tavLst>
                                    </p:anim>
                                    <p:animScale>
                                      <p:cBhvr>
                                        <p:cTn id="32" dur="13">
                                          <p:stCondLst>
                                            <p:cond delay="325"/>
                                          </p:stCondLst>
                                        </p:cTn>
                                        <p:tgtEl>
                                          <p:spTgt spid="54391"/>
                                        </p:tgtEl>
                                      </p:cBhvr>
                                      <p:to x="100000" y="60000"/>
                                    </p:animScale>
                                    <p:animScale>
                                      <p:cBhvr>
                                        <p:cTn id="33" dur="83" decel="50000">
                                          <p:stCondLst>
                                            <p:cond delay="338"/>
                                          </p:stCondLst>
                                        </p:cTn>
                                        <p:tgtEl>
                                          <p:spTgt spid="54391"/>
                                        </p:tgtEl>
                                      </p:cBhvr>
                                      <p:to x="100000" y="100000"/>
                                    </p:animScale>
                                    <p:animScale>
                                      <p:cBhvr>
                                        <p:cTn id="34" dur="13">
                                          <p:stCondLst>
                                            <p:cond delay="656"/>
                                          </p:stCondLst>
                                        </p:cTn>
                                        <p:tgtEl>
                                          <p:spTgt spid="54391"/>
                                        </p:tgtEl>
                                      </p:cBhvr>
                                      <p:to x="100000" y="80000"/>
                                    </p:animScale>
                                    <p:animScale>
                                      <p:cBhvr>
                                        <p:cTn id="35" dur="83" decel="50000">
                                          <p:stCondLst>
                                            <p:cond delay="669"/>
                                          </p:stCondLst>
                                        </p:cTn>
                                        <p:tgtEl>
                                          <p:spTgt spid="54391"/>
                                        </p:tgtEl>
                                      </p:cBhvr>
                                      <p:to x="100000" y="100000"/>
                                    </p:animScale>
                                    <p:animScale>
                                      <p:cBhvr>
                                        <p:cTn id="36" dur="13">
                                          <p:stCondLst>
                                            <p:cond delay="821"/>
                                          </p:stCondLst>
                                        </p:cTn>
                                        <p:tgtEl>
                                          <p:spTgt spid="54391"/>
                                        </p:tgtEl>
                                      </p:cBhvr>
                                      <p:to x="100000" y="90000"/>
                                    </p:animScale>
                                    <p:animScale>
                                      <p:cBhvr>
                                        <p:cTn id="37" dur="83" decel="50000">
                                          <p:stCondLst>
                                            <p:cond delay="834"/>
                                          </p:stCondLst>
                                        </p:cTn>
                                        <p:tgtEl>
                                          <p:spTgt spid="54391"/>
                                        </p:tgtEl>
                                      </p:cBhvr>
                                      <p:to x="100000" y="100000"/>
                                    </p:animScale>
                                    <p:animScale>
                                      <p:cBhvr>
                                        <p:cTn id="38" dur="13">
                                          <p:stCondLst>
                                            <p:cond delay="904"/>
                                          </p:stCondLst>
                                        </p:cTn>
                                        <p:tgtEl>
                                          <p:spTgt spid="54391"/>
                                        </p:tgtEl>
                                      </p:cBhvr>
                                      <p:to x="100000" y="95000"/>
                                    </p:animScale>
                                    <p:animScale>
                                      <p:cBhvr>
                                        <p:cTn id="39" dur="83" decel="50000">
                                          <p:stCondLst>
                                            <p:cond delay="917"/>
                                          </p:stCondLst>
                                        </p:cTn>
                                        <p:tgtEl>
                                          <p:spTgt spid="54391"/>
                                        </p:tgtEl>
                                      </p:cBhvr>
                                      <p:to x="100000" y="100000"/>
                                    </p:animScale>
                                  </p:childTnLst>
                                </p:cTn>
                              </p:par>
                            </p:childTnLst>
                          </p:cTn>
                        </p:par>
                      </p:childTnLst>
                    </p:cTn>
                  </p:par>
                  <p:par>
                    <p:cTn id="40" fill="hold">
                      <p:stCondLst>
                        <p:cond delay="indefinite"/>
                      </p:stCondLst>
                      <p:childTnLst>
                        <p:par>
                          <p:cTn id="41" fill="hold">
                            <p:stCondLst>
                              <p:cond delay="0"/>
                            </p:stCondLst>
                            <p:childTnLst>
                              <p:par>
                                <p:cTn id="42" presetID="26" presetClass="entr" presetSubtype="0" fill="hold" nodeType="clickEffect">
                                  <p:stCondLst>
                                    <p:cond delay="0"/>
                                  </p:stCondLst>
                                  <p:childTnLst>
                                    <p:set>
                                      <p:cBhvr>
                                        <p:cTn id="43" dur="1" fill="hold">
                                          <p:stCondLst>
                                            <p:cond delay="0"/>
                                          </p:stCondLst>
                                        </p:cTn>
                                        <p:tgtEl>
                                          <p:spTgt spid="54392"/>
                                        </p:tgtEl>
                                        <p:attrNameLst>
                                          <p:attrName>style.visibility</p:attrName>
                                        </p:attrNameLst>
                                      </p:cBhvr>
                                      <p:to>
                                        <p:strVal val="visible"/>
                                      </p:to>
                                    </p:set>
                                    <p:animEffect transition="in" filter="wipe(down)">
                                      <p:cBhvr>
                                        <p:cTn id="44" dur="290">
                                          <p:stCondLst>
                                            <p:cond delay="0"/>
                                          </p:stCondLst>
                                        </p:cTn>
                                        <p:tgtEl>
                                          <p:spTgt spid="54392"/>
                                        </p:tgtEl>
                                      </p:cBhvr>
                                    </p:animEffect>
                                    <p:anim calcmode="lin" valueType="num">
                                      <p:cBhvr>
                                        <p:cTn id="45" dur="911" tmFilter="0,0; 0.14,0.36; 0.43,0.73; 0.71,0.91; 1.0,1.0">
                                          <p:stCondLst>
                                            <p:cond delay="0"/>
                                          </p:stCondLst>
                                        </p:cTn>
                                        <p:tgtEl>
                                          <p:spTgt spid="54392"/>
                                        </p:tgtEl>
                                        <p:attrNameLst>
                                          <p:attrName>ppt_x</p:attrName>
                                        </p:attrNameLst>
                                      </p:cBhvr>
                                      <p:tavLst>
                                        <p:tav tm="0">
                                          <p:val>
                                            <p:strVal val="#ppt_x-0.25"/>
                                          </p:val>
                                        </p:tav>
                                        <p:tav tm="100000">
                                          <p:val>
                                            <p:strVal val="#ppt_x"/>
                                          </p:val>
                                        </p:tav>
                                      </p:tavLst>
                                    </p:anim>
                                    <p:anim calcmode="lin" valueType="num">
                                      <p:cBhvr>
                                        <p:cTn id="46" dur="332" tmFilter="0.0,0.0; 0.25,0.07; 0.50,0.2; 0.75,0.467; 1.0,1.0">
                                          <p:stCondLst>
                                            <p:cond delay="0"/>
                                          </p:stCondLst>
                                        </p:cTn>
                                        <p:tgtEl>
                                          <p:spTgt spid="54392"/>
                                        </p:tgtEl>
                                        <p:attrNameLst>
                                          <p:attrName>ppt_y</p:attrName>
                                        </p:attrNameLst>
                                      </p:cBhvr>
                                      <p:tavLst>
                                        <p:tav tm="0" fmla="#ppt_y-sin(pi*$)/3">
                                          <p:val>
                                            <p:fltVal val="0.5"/>
                                          </p:val>
                                        </p:tav>
                                        <p:tav tm="100000">
                                          <p:val>
                                            <p:fltVal val="1"/>
                                          </p:val>
                                        </p:tav>
                                      </p:tavLst>
                                    </p:anim>
                                    <p:anim calcmode="lin" valueType="num">
                                      <p:cBhvr>
                                        <p:cTn id="47" dur="332" tmFilter="0, 0; 0.125,0.2665; 0.25,0.4; 0.375,0.465; 0.5,0.5;  0.625,0.535; 0.75,0.6; 0.875,0.7335; 1,1">
                                          <p:stCondLst>
                                            <p:cond delay="332"/>
                                          </p:stCondLst>
                                        </p:cTn>
                                        <p:tgtEl>
                                          <p:spTgt spid="54392"/>
                                        </p:tgtEl>
                                        <p:attrNameLst>
                                          <p:attrName>ppt_y</p:attrName>
                                        </p:attrNameLst>
                                      </p:cBhvr>
                                      <p:tavLst>
                                        <p:tav tm="0" fmla="#ppt_y-sin(pi*$)/9">
                                          <p:val>
                                            <p:fltVal val="0"/>
                                          </p:val>
                                        </p:tav>
                                        <p:tav tm="100000">
                                          <p:val>
                                            <p:fltVal val="1"/>
                                          </p:val>
                                        </p:tav>
                                      </p:tavLst>
                                    </p:anim>
                                    <p:anim calcmode="lin" valueType="num">
                                      <p:cBhvr>
                                        <p:cTn id="48" dur="166" tmFilter="0, 0; 0.125,0.2665; 0.25,0.4; 0.375,0.465; 0.5,0.5;  0.625,0.535; 0.75,0.6; 0.875,0.7335; 1,1">
                                          <p:stCondLst>
                                            <p:cond delay="662"/>
                                          </p:stCondLst>
                                        </p:cTn>
                                        <p:tgtEl>
                                          <p:spTgt spid="54392"/>
                                        </p:tgtEl>
                                        <p:attrNameLst>
                                          <p:attrName>ppt_y</p:attrName>
                                        </p:attrNameLst>
                                      </p:cBhvr>
                                      <p:tavLst>
                                        <p:tav tm="0" fmla="#ppt_y-sin(pi*$)/27">
                                          <p:val>
                                            <p:fltVal val="0"/>
                                          </p:val>
                                        </p:tav>
                                        <p:tav tm="100000">
                                          <p:val>
                                            <p:fltVal val="1"/>
                                          </p:val>
                                        </p:tav>
                                      </p:tavLst>
                                    </p:anim>
                                    <p:anim calcmode="lin" valueType="num">
                                      <p:cBhvr>
                                        <p:cTn id="49" dur="82" tmFilter="0, 0; 0.125,0.2665; 0.25,0.4; 0.375,0.465; 0.5,0.5;  0.625,0.535; 0.75,0.6; 0.875,0.7335; 1,1">
                                          <p:stCondLst>
                                            <p:cond delay="828"/>
                                          </p:stCondLst>
                                        </p:cTn>
                                        <p:tgtEl>
                                          <p:spTgt spid="54392"/>
                                        </p:tgtEl>
                                        <p:attrNameLst>
                                          <p:attrName>ppt_y</p:attrName>
                                        </p:attrNameLst>
                                      </p:cBhvr>
                                      <p:tavLst>
                                        <p:tav tm="0" fmla="#ppt_y-sin(pi*$)/81">
                                          <p:val>
                                            <p:fltVal val="0"/>
                                          </p:val>
                                        </p:tav>
                                        <p:tav tm="100000">
                                          <p:val>
                                            <p:fltVal val="1"/>
                                          </p:val>
                                        </p:tav>
                                      </p:tavLst>
                                    </p:anim>
                                    <p:animScale>
                                      <p:cBhvr>
                                        <p:cTn id="50" dur="13">
                                          <p:stCondLst>
                                            <p:cond delay="325"/>
                                          </p:stCondLst>
                                        </p:cTn>
                                        <p:tgtEl>
                                          <p:spTgt spid="54392"/>
                                        </p:tgtEl>
                                      </p:cBhvr>
                                      <p:to x="100000" y="60000"/>
                                    </p:animScale>
                                    <p:animScale>
                                      <p:cBhvr>
                                        <p:cTn id="51" dur="83" decel="50000">
                                          <p:stCondLst>
                                            <p:cond delay="338"/>
                                          </p:stCondLst>
                                        </p:cTn>
                                        <p:tgtEl>
                                          <p:spTgt spid="54392"/>
                                        </p:tgtEl>
                                      </p:cBhvr>
                                      <p:to x="100000" y="100000"/>
                                    </p:animScale>
                                    <p:animScale>
                                      <p:cBhvr>
                                        <p:cTn id="52" dur="13">
                                          <p:stCondLst>
                                            <p:cond delay="656"/>
                                          </p:stCondLst>
                                        </p:cTn>
                                        <p:tgtEl>
                                          <p:spTgt spid="54392"/>
                                        </p:tgtEl>
                                      </p:cBhvr>
                                      <p:to x="100000" y="80000"/>
                                    </p:animScale>
                                    <p:animScale>
                                      <p:cBhvr>
                                        <p:cTn id="53" dur="83" decel="50000">
                                          <p:stCondLst>
                                            <p:cond delay="669"/>
                                          </p:stCondLst>
                                        </p:cTn>
                                        <p:tgtEl>
                                          <p:spTgt spid="54392"/>
                                        </p:tgtEl>
                                      </p:cBhvr>
                                      <p:to x="100000" y="100000"/>
                                    </p:animScale>
                                    <p:animScale>
                                      <p:cBhvr>
                                        <p:cTn id="54" dur="13">
                                          <p:stCondLst>
                                            <p:cond delay="821"/>
                                          </p:stCondLst>
                                        </p:cTn>
                                        <p:tgtEl>
                                          <p:spTgt spid="54392"/>
                                        </p:tgtEl>
                                      </p:cBhvr>
                                      <p:to x="100000" y="90000"/>
                                    </p:animScale>
                                    <p:animScale>
                                      <p:cBhvr>
                                        <p:cTn id="55" dur="83" decel="50000">
                                          <p:stCondLst>
                                            <p:cond delay="834"/>
                                          </p:stCondLst>
                                        </p:cTn>
                                        <p:tgtEl>
                                          <p:spTgt spid="54392"/>
                                        </p:tgtEl>
                                      </p:cBhvr>
                                      <p:to x="100000" y="100000"/>
                                    </p:animScale>
                                    <p:animScale>
                                      <p:cBhvr>
                                        <p:cTn id="56" dur="13">
                                          <p:stCondLst>
                                            <p:cond delay="904"/>
                                          </p:stCondLst>
                                        </p:cTn>
                                        <p:tgtEl>
                                          <p:spTgt spid="54392"/>
                                        </p:tgtEl>
                                      </p:cBhvr>
                                      <p:to x="100000" y="95000"/>
                                    </p:animScale>
                                    <p:animScale>
                                      <p:cBhvr>
                                        <p:cTn id="57" dur="83" decel="50000">
                                          <p:stCondLst>
                                            <p:cond delay="917"/>
                                          </p:stCondLst>
                                        </p:cTn>
                                        <p:tgtEl>
                                          <p:spTgt spid="5439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09" name="Group 9"/>
          <p:cNvGrpSpPr>
            <a:grpSpLocks/>
          </p:cNvGrpSpPr>
          <p:nvPr/>
        </p:nvGrpSpPr>
        <p:grpSpPr bwMode="auto">
          <a:xfrm>
            <a:off x="655638" y="3571875"/>
            <a:ext cx="5686425" cy="1176338"/>
            <a:chOff x="365" y="2287"/>
            <a:chExt cx="3582" cy="568"/>
          </a:xfrm>
        </p:grpSpPr>
        <p:sp>
          <p:nvSpPr>
            <p:cNvPr id="25610" name="Rectangle 10"/>
            <p:cNvSpPr>
              <a:spLocks noChangeArrowheads="1"/>
            </p:cNvSpPr>
            <p:nvPr/>
          </p:nvSpPr>
          <p:spPr bwMode="gray">
            <a:xfrm>
              <a:off x="365" y="2287"/>
              <a:ext cx="3582" cy="568"/>
            </a:xfrm>
            <a:prstGeom prst="rect">
              <a:avLst/>
            </a:prstGeom>
            <a:gradFill rotWithShape="1">
              <a:gsLst>
                <a:gs pos="0">
                  <a:srgbClr val="99CC00"/>
                </a:gs>
                <a:gs pos="50000">
                  <a:srgbClr val="99CC00">
                    <a:gamma/>
                    <a:tint val="0"/>
                    <a:invGamma/>
                    <a:alpha val="80000"/>
                  </a:srgbClr>
                </a:gs>
                <a:gs pos="100000">
                  <a:srgbClr val="99CC00"/>
                </a:gs>
              </a:gsLst>
              <a:lin ang="18900000" scaled="1"/>
            </a:gra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ar-EG">
                <a:latin typeface="Arial" pitchFamily="34" charset="0"/>
                <a:cs typeface="Arial" pitchFamily="34" charset="0"/>
              </a:endParaRPr>
            </a:p>
          </p:txBody>
        </p:sp>
        <p:sp>
          <p:nvSpPr>
            <p:cNvPr id="23579" name="Rectangle 11"/>
            <p:cNvSpPr>
              <a:spLocks noChangeArrowheads="1"/>
            </p:cNvSpPr>
            <p:nvPr/>
          </p:nvSpPr>
          <p:spPr bwMode="auto">
            <a:xfrm>
              <a:off x="385" y="2465"/>
              <a:ext cx="3538" cy="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tabLst>
                  <a:tab pos="701675" algn="l"/>
                </a:tabLst>
              </a:pPr>
              <a:r>
                <a:rPr lang="ar-EG" sz="2400" dirty="0" smtClean="0">
                  <a:solidFill>
                    <a:srgbClr val="006600"/>
                  </a:solidFill>
                  <a:latin typeface="Times New Roman" pitchFamily="18" charset="0"/>
                  <a:cs typeface="AdvertisingBold" pitchFamily="2" charset="-78"/>
                </a:rPr>
                <a:t>نماذج من القرأن والنسة على التقعيد .</a:t>
              </a:r>
              <a:endParaRPr lang="ar-EG" sz="2400" dirty="0">
                <a:solidFill>
                  <a:srgbClr val="006600"/>
                </a:solidFill>
                <a:latin typeface="Times New Roman" pitchFamily="18" charset="0"/>
                <a:cs typeface="AdvertisingBold" pitchFamily="2" charset="-78"/>
              </a:endParaRPr>
            </a:p>
          </p:txBody>
        </p:sp>
      </p:grpSp>
      <p:grpSp>
        <p:nvGrpSpPr>
          <p:cNvPr id="25626" name="Group 26"/>
          <p:cNvGrpSpPr>
            <a:grpSpLocks/>
          </p:cNvGrpSpPr>
          <p:nvPr/>
        </p:nvGrpSpPr>
        <p:grpSpPr bwMode="auto">
          <a:xfrm>
            <a:off x="655638" y="4846638"/>
            <a:ext cx="6434138" cy="1174750"/>
            <a:chOff x="413" y="3053"/>
            <a:chExt cx="4053" cy="740"/>
          </a:xfrm>
        </p:grpSpPr>
        <p:sp>
          <p:nvSpPr>
            <p:cNvPr id="25613" name="Rectangle 13"/>
            <p:cNvSpPr>
              <a:spLocks noChangeArrowheads="1"/>
            </p:cNvSpPr>
            <p:nvPr/>
          </p:nvSpPr>
          <p:spPr bwMode="gray">
            <a:xfrm>
              <a:off x="413" y="3053"/>
              <a:ext cx="4027" cy="740"/>
            </a:xfrm>
            <a:prstGeom prst="rect">
              <a:avLst/>
            </a:prstGeom>
            <a:gradFill rotWithShape="1">
              <a:gsLst>
                <a:gs pos="0">
                  <a:srgbClr val="FF9900"/>
                </a:gs>
                <a:gs pos="50000">
                  <a:srgbClr val="FF9900">
                    <a:gamma/>
                    <a:tint val="0"/>
                    <a:invGamma/>
                    <a:alpha val="80000"/>
                  </a:srgbClr>
                </a:gs>
                <a:gs pos="100000">
                  <a:srgbClr val="FF9900"/>
                </a:gs>
              </a:gsLst>
              <a:lin ang="18900000" scaled="1"/>
            </a:gra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ar-EG">
                <a:latin typeface="Arial" pitchFamily="34" charset="0"/>
                <a:cs typeface="Arial" pitchFamily="34" charset="0"/>
              </a:endParaRPr>
            </a:p>
          </p:txBody>
        </p:sp>
        <p:sp>
          <p:nvSpPr>
            <p:cNvPr id="23575" name="Rectangle 14"/>
            <p:cNvSpPr>
              <a:spLocks noChangeArrowheads="1"/>
            </p:cNvSpPr>
            <p:nvPr/>
          </p:nvSpPr>
          <p:spPr bwMode="auto">
            <a:xfrm>
              <a:off x="466" y="3277"/>
              <a:ext cx="4000"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ar-EG" sz="2400" dirty="0" smtClean="0">
                  <a:solidFill>
                    <a:srgbClr val="CC3300"/>
                  </a:solidFill>
                  <a:latin typeface="Times New Roman" pitchFamily="18" charset="0"/>
                  <a:cs typeface="AdvertisingBold" pitchFamily="2" charset="-78"/>
                </a:rPr>
                <a:t>ضع لأبنائك قواعد عامة يسيرون عليها.</a:t>
              </a:r>
              <a:endParaRPr lang="en-US" sz="2400" dirty="0">
                <a:solidFill>
                  <a:srgbClr val="CC3300"/>
                </a:solidFill>
                <a:latin typeface="Times New Roman" pitchFamily="18" charset="0"/>
                <a:cs typeface="AdvertisingBold" pitchFamily="2" charset="-78"/>
              </a:endParaRPr>
            </a:p>
          </p:txBody>
        </p:sp>
      </p:grpSp>
      <p:grpSp>
        <p:nvGrpSpPr>
          <p:cNvPr id="25625" name="Group 25"/>
          <p:cNvGrpSpPr>
            <a:grpSpLocks/>
          </p:cNvGrpSpPr>
          <p:nvPr/>
        </p:nvGrpSpPr>
        <p:grpSpPr bwMode="auto">
          <a:xfrm>
            <a:off x="655638" y="2327275"/>
            <a:ext cx="4665662" cy="1174750"/>
            <a:chOff x="413" y="1466"/>
            <a:chExt cx="2939" cy="740"/>
          </a:xfrm>
        </p:grpSpPr>
        <p:sp>
          <p:nvSpPr>
            <p:cNvPr id="25619" name="Rectangle 19"/>
            <p:cNvSpPr>
              <a:spLocks noChangeArrowheads="1"/>
            </p:cNvSpPr>
            <p:nvPr/>
          </p:nvSpPr>
          <p:spPr bwMode="gray">
            <a:xfrm>
              <a:off x="413" y="1466"/>
              <a:ext cx="2939" cy="740"/>
            </a:xfrm>
            <a:prstGeom prst="rect">
              <a:avLst/>
            </a:prstGeom>
            <a:gradFill rotWithShape="1">
              <a:gsLst>
                <a:gs pos="0">
                  <a:srgbClr val="93B1FD"/>
                </a:gs>
                <a:gs pos="50000">
                  <a:srgbClr val="93B1FD">
                    <a:gamma/>
                    <a:tint val="0"/>
                    <a:invGamma/>
                    <a:alpha val="80000"/>
                  </a:srgbClr>
                </a:gs>
                <a:gs pos="100000">
                  <a:srgbClr val="93B1FD"/>
                </a:gs>
              </a:gsLst>
              <a:lin ang="18900000" scaled="1"/>
            </a:gra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ar-EG">
                <a:latin typeface="Arial" pitchFamily="34" charset="0"/>
                <a:cs typeface="Arial" pitchFamily="34" charset="0"/>
              </a:endParaRPr>
            </a:p>
          </p:txBody>
        </p:sp>
        <p:sp>
          <p:nvSpPr>
            <p:cNvPr id="23567" name="Rectangle 20"/>
            <p:cNvSpPr>
              <a:spLocks noChangeArrowheads="1"/>
            </p:cNvSpPr>
            <p:nvPr/>
          </p:nvSpPr>
          <p:spPr bwMode="auto">
            <a:xfrm>
              <a:off x="466" y="1574"/>
              <a:ext cx="2879" cy="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ar-EG" sz="2400" dirty="0" smtClean="0">
                  <a:solidFill>
                    <a:srgbClr val="003366"/>
                  </a:solidFill>
                  <a:latin typeface="Times New Roman" pitchFamily="18" charset="0"/>
                  <a:cs typeface="AdvertisingBold" pitchFamily="2" charset="-78"/>
                </a:rPr>
                <a:t>ما الفرق بين الوعظ المباشر والتقعيد ؟</a:t>
              </a:r>
              <a:endParaRPr lang="en-US" sz="2400" dirty="0">
                <a:solidFill>
                  <a:srgbClr val="003366"/>
                </a:solidFill>
                <a:latin typeface="Times New Roman" pitchFamily="18" charset="0"/>
                <a:cs typeface="AdvertisingBold" pitchFamily="2" charset="-78"/>
              </a:endParaRPr>
            </a:p>
          </p:txBody>
        </p:sp>
      </p:grpSp>
      <p:grpSp>
        <p:nvGrpSpPr>
          <p:cNvPr id="25624" name="Group 24"/>
          <p:cNvGrpSpPr>
            <a:grpSpLocks/>
          </p:cNvGrpSpPr>
          <p:nvPr/>
        </p:nvGrpSpPr>
        <p:grpSpPr bwMode="auto">
          <a:xfrm>
            <a:off x="6107980" y="1558497"/>
            <a:ext cx="2819400" cy="1373187"/>
            <a:chOff x="3657" y="601"/>
            <a:chExt cx="1776" cy="1562"/>
          </a:xfrm>
          <a:solidFill>
            <a:srgbClr val="92D050"/>
          </a:solidFill>
        </p:grpSpPr>
        <p:sp>
          <p:nvSpPr>
            <p:cNvPr id="23562" name="AutoShape 22"/>
            <p:cNvSpPr>
              <a:spLocks noChangeArrowheads="1"/>
            </p:cNvSpPr>
            <p:nvPr/>
          </p:nvSpPr>
          <p:spPr bwMode="gray">
            <a:xfrm>
              <a:off x="3657" y="601"/>
              <a:ext cx="1776" cy="1562"/>
            </a:xfrm>
            <a:prstGeom prst="wedgeRoundRectCallout">
              <a:avLst>
                <a:gd name="adj1" fmla="val 13569"/>
                <a:gd name="adj2" fmla="val 82907"/>
                <a:gd name="adj3" fmla="val 16667"/>
              </a:avLst>
            </a:prstGeom>
            <a:grpFill/>
            <a:ln w="38100" algn="ctr">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rtl="0" eaLnBrk="0" hangingPunct="0"/>
              <a:endParaRPr lang="en-US" sz="3200" b="1">
                <a:solidFill>
                  <a:srgbClr val="4D4D4D"/>
                </a:solidFill>
              </a:endParaRPr>
            </a:p>
          </p:txBody>
        </p:sp>
        <p:sp>
          <p:nvSpPr>
            <p:cNvPr id="23563" name="Rectangle 23"/>
            <p:cNvSpPr>
              <a:spLocks noChangeArrowheads="1"/>
            </p:cNvSpPr>
            <p:nvPr/>
          </p:nvSpPr>
          <p:spPr bwMode="auto">
            <a:xfrm>
              <a:off x="3771" y="1032"/>
              <a:ext cx="1649" cy="474"/>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ar-EG" sz="2800" dirty="0" smtClean="0">
                  <a:solidFill>
                    <a:srgbClr val="4D4D4D"/>
                  </a:solidFill>
                  <a:latin typeface="Times New Roman" pitchFamily="18" charset="0"/>
                  <a:cs typeface="AdvertisingBold" pitchFamily="2" charset="-78"/>
                </a:rPr>
                <a:t>التقعيد</a:t>
              </a:r>
              <a:endParaRPr lang="en-US" sz="2800" dirty="0">
                <a:solidFill>
                  <a:srgbClr val="4D4D4D"/>
                </a:solidFill>
                <a:latin typeface="Times New Roman" pitchFamily="18" charset="0"/>
                <a:cs typeface="AdvertisingBold" pitchFamily="2" charset="-78"/>
              </a:endParaRPr>
            </a:p>
          </p:txBody>
        </p:sp>
      </p:grpSp>
      <p:grpSp>
        <p:nvGrpSpPr>
          <p:cNvPr id="20" name="Group 21"/>
          <p:cNvGrpSpPr>
            <a:grpSpLocks/>
          </p:cNvGrpSpPr>
          <p:nvPr/>
        </p:nvGrpSpPr>
        <p:grpSpPr bwMode="auto">
          <a:xfrm>
            <a:off x="367843" y="400673"/>
            <a:ext cx="5314950" cy="1482753"/>
            <a:chOff x="2458" y="538"/>
            <a:chExt cx="2313" cy="795"/>
          </a:xfrm>
        </p:grpSpPr>
        <p:sp>
          <p:nvSpPr>
            <p:cNvPr id="21" name="AutoShape 18"/>
            <p:cNvSpPr>
              <a:spLocks noChangeArrowheads="1"/>
            </p:cNvSpPr>
            <p:nvPr/>
          </p:nvSpPr>
          <p:spPr bwMode="gray">
            <a:xfrm>
              <a:off x="2458" y="538"/>
              <a:ext cx="2313" cy="795"/>
            </a:xfrm>
            <a:prstGeom prst="roundRect">
              <a:avLst>
                <a:gd name="adj" fmla="val 16667"/>
              </a:avLst>
            </a:prstGeom>
            <a:solidFill>
              <a:srgbClr val="00B0F0"/>
            </a:solidFill>
            <a:ln w="38100" algn="ctr">
              <a:solidFill>
                <a:srgbClr val="EAEAEA"/>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 name="Rectangle 19"/>
            <p:cNvSpPr>
              <a:spLocks noChangeArrowheads="1"/>
            </p:cNvSpPr>
            <p:nvPr/>
          </p:nvSpPr>
          <p:spPr bwMode="auto">
            <a:xfrm>
              <a:off x="2509" y="566"/>
              <a:ext cx="2211" cy="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lnSpc>
                  <a:spcPct val="130000"/>
                </a:lnSpc>
              </a:pPr>
              <a:r>
                <a:rPr lang="ar-EG" sz="3200" dirty="0" smtClean="0">
                  <a:solidFill>
                    <a:srgbClr val="003366"/>
                  </a:solidFill>
                  <a:cs typeface="AdvertisingBold" pitchFamily="2" charset="-78"/>
                </a:rPr>
                <a:t>تابع : أساليب التربية الإسلامية</a:t>
              </a:r>
              <a:endParaRPr lang="ar-SA" sz="3200" dirty="0">
                <a:solidFill>
                  <a:srgbClr val="003366"/>
                </a:solidFill>
                <a:cs typeface="AdvertisingBold" pitchFamily="2" charset="-78"/>
              </a:endParaRPr>
            </a:p>
          </p:txBody>
        </p:sp>
      </p:grpSp>
    </p:spTree>
    <p:extLst>
      <p:ext uri="{BB962C8B-B14F-4D97-AF65-F5344CB8AC3E}">
        <p14:creationId xmlns:p14="http://schemas.microsoft.com/office/powerpoint/2010/main" val="2260013653"/>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ppt_w</p:attrName>
                                        </p:attrNameLst>
                                      </p:cBhvr>
                                      <p:tavLst>
                                        <p:tav tm="0">
                                          <p:val>
                                            <p:fltVal val="0"/>
                                          </p:val>
                                        </p:tav>
                                        <p:tav tm="100000">
                                          <p:val>
                                            <p:strVal val="#ppt_w"/>
                                          </p:val>
                                        </p:tav>
                                      </p:tavLst>
                                    </p:anim>
                                    <p:anim calcmode="lin" valueType="num">
                                      <p:cBhvr>
                                        <p:cTn id="8" dur="1000" fill="hold"/>
                                        <p:tgtEl>
                                          <p:spTgt spid="20"/>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7" presetClass="entr" presetSubtype="0" fill="hold" nodeType="clickEffect">
                                  <p:stCondLst>
                                    <p:cond delay="0"/>
                                  </p:stCondLst>
                                  <p:childTnLst>
                                    <p:set>
                                      <p:cBhvr>
                                        <p:cTn id="12" dur="1" fill="hold">
                                          <p:stCondLst>
                                            <p:cond delay="0"/>
                                          </p:stCondLst>
                                        </p:cTn>
                                        <p:tgtEl>
                                          <p:spTgt spid="25624"/>
                                        </p:tgtEl>
                                        <p:attrNameLst>
                                          <p:attrName>style.visibility</p:attrName>
                                        </p:attrNameLst>
                                      </p:cBhvr>
                                      <p:to>
                                        <p:strVal val="visible"/>
                                      </p:to>
                                    </p:set>
                                    <p:animEffect transition="in" filter="fade">
                                      <p:cBhvr>
                                        <p:cTn id="13" dur="1000"/>
                                        <p:tgtEl>
                                          <p:spTgt spid="25624"/>
                                        </p:tgtEl>
                                      </p:cBhvr>
                                    </p:animEffect>
                                    <p:anim calcmode="lin" valueType="num">
                                      <p:cBhvr>
                                        <p:cTn id="14" dur="1000" fill="hold"/>
                                        <p:tgtEl>
                                          <p:spTgt spid="25624"/>
                                        </p:tgtEl>
                                        <p:attrNameLst>
                                          <p:attrName>ppt_x</p:attrName>
                                        </p:attrNameLst>
                                      </p:cBhvr>
                                      <p:tavLst>
                                        <p:tav tm="0">
                                          <p:val>
                                            <p:strVal val="#ppt_x"/>
                                          </p:val>
                                        </p:tav>
                                        <p:tav tm="100000">
                                          <p:val>
                                            <p:strVal val="#ppt_x"/>
                                          </p:val>
                                        </p:tav>
                                      </p:tavLst>
                                    </p:anim>
                                    <p:anim calcmode="lin" valueType="num">
                                      <p:cBhvr>
                                        <p:cTn id="15" dur="1000" fill="hold"/>
                                        <p:tgtEl>
                                          <p:spTgt spid="25624"/>
                                        </p:tgtEl>
                                        <p:attrNameLst>
                                          <p:attrName>ppt_y</p:attrName>
                                        </p:attrNameLst>
                                      </p:cBhvr>
                                      <p:tavLst>
                                        <p:tav tm="0">
                                          <p:val>
                                            <p:strVal val="#ppt_y-.1"/>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nodeType="clickEffect">
                                  <p:stCondLst>
                                    <p:cond delay="0"/>
                                  </p:stCondLst>
                                  <p:childTnLst>
                                    <p:set>
                                      <p:cBhvr>
                                        <p:cTn id="19" dur="1" fill="hold">
                                          <p:stCondLst>
                                            <p:cond delay="0"/>
                                          </p:stCondLst>
                                        </p:cTn>
                                        <p:tgtEl>
                                          <p:spTgt spid="25625"/>
                                        </p:tgtEl>
                                        <p:attrNameLst>
                                          <p:attrName>style.visibility</p:attrName>
                                        </p:attrNameLst>
                                      </p:cBhvr>
                                      <p:to>
                                        <p:strVal val="visible"/>
                                      </p:to>
                                    </p:set>
                                    <p:animEffect transition="in" filter="blinds(horizontal)">
                                      <p:cBhvr>
                                        <p:cTn id="20" dur="1000"/>
                                        <p:tgtEl>
                                          <p:spTgt spid="25625"/>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25609"/>
                                        </p:tgtEl>
                                        <p:attrNameLst>
                                          <p:attrName>style.visibility</p:attrName>
                                        </p:attrNameLst>
                                      </p:cBhvr>
                                      <p:to>
                                        <p:strVal val="visible"/>
                                      </p:to>
                                    </p:set>
                                    <p:animEffect transition="in" filter="blinds(horizontal)">
                                      <p:cBhvr>
                                        <p:cTn id="25" dur="1000"/>
                                        <p:tgtEl>
                                          <p:spTgt spid="25609"/>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25626"/>
                                        </p:tgtEl>
                                        <p:attrNameLst>
                                          <p:attrName>style.visibility</p:attrName>
                                        </p:attrNameLst>
                                      </p:cBhvr>
                                      <p:to>
                                        <p:strVal val="visible"/>
                                      </p:to>
                                    </p:set>
                                    <p:animEffect transition="in" filter="blinds(horizontal)">
                                      <p:cBhvr>
                                        <p:cTn id="30" dur="1000"/>
                                        <p:tgtEl>
                                          <p:spTgt spid="256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2" name="AutoShape 4"/>
          <p:cNvSpPr>
            <a:spLocks noChangeArrowheads="1"/>
          </p:cNvSpPr>
          <p:nvPr/>
        </p:nvSpPr>
        <p:spPr bwMode="gray">
          <a:xfrm>
            <a:off x="673246" y="2743592"/>
            <a:ext cx="2438400" cy="3701108"/>
          </a:xfrm>
          <a:prstGeom prst="roundRect">
            <a:avLst>
              <a:gd name="adj" fmla="val 24806"/>
            </a:avLst>
          </a:prstGeom>
          <a:gradFill rotWithShape="1">
            <a:gsLst>
              <a:gs pos="0">
                <a:srgbClr val="66B828"/>
              </a:gs>
              <a:gs pos="100000">
                <a:srgbClr val="2F611D"/>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102" name="Rectangle 14"/>
          <p:cNvSpPr>
            <a:spLocks noChangeArrowheads="1"/>
          </p:cNvSpPr>
          <p:nvPr/>
        </p:nvSpPr>
        <p:spPr bwMode="auto">
          <a:xfrm>
            <a:off x="673246" y="3142051"/>
            <a:ext cx="2438400" cy="2862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tabLst>
                <a:tab pos="473075" algn="l"/>
              </a:tabLst>
            </a:pPr>
            <a:r>
              <a:rPr lang="ar-EG" sz="2800" dirty="0" smtClean="0">
                <a:cs typeface="AdvertisingBold" pitchFamily="2" charset="-78"/>
              </a:rPr>
              <a:t>أهدافك من حكاية القصة:</a:t>
            </a:r>
          </a:p>
          <a:p>
            <a:pPr algn="ctr">
              <a:tabLst>
                <a:tab pos="473075" algn="l"/>
              </a:tabLst>
            </a:pPr>
            <a:r>
              <a:rPr lang="ar-EG" sz="2400" dirty="0" smtClean="0">
                <a:solidFill>
                  <a:srgbClr val="FFFFCC"/>
                </a:solidFill>
                <a:cs typeface="AdvertisingBold" pitchFamily="2" charset="-78"/>
              </a:rPr>
              <a:t>عقدى, خلقى, عقلى, لغوى, اجتماعى, جسمى.</a:t>
            </a:r>
            <a:endParaRPr lang="ar-EG" sz="2400" dirty="0">
              <a:solidFill>
                <a:srgbClr val="FFFFCC"/>
              </a:solidFill>
              <a:cs typeface="AdvertisingBold" pitchFamily="2" charset="-78"/>
            </a:endParaRPr>
          </a:p>
        </p:txBody>
      </p:sp>
      <p:grpSp>
        <p:nvGrpSpPr>
          <p:cNvPr id="89106" name="Group 18"/>
          <p:cNvGrpSpPr>
            <a:grpSpLocks/>
          </p:cNvGrpSpPr>
          <p:nvPr/>
        </p:nvGrpSpPr>
        <p:grpSpPr bwMode="auto">
          <a:xfrm>
            <a:off x="3313170" y="1618450"/>
            <a:ext cx="2667000" cy="739776"/>
            <a:chOff x="1623" y="501"/>
            <a:chExt cx="2496" cy="624"/>
          </a:xfrm>
        </p:grpSpPr>
        <p:sp>
          <p:nvSpPr>
            <p:cNvPr id="89101" name="AutoShape 13"/>
            <p:cNvSpPr>
              <a:spLocks noChangeArrowheads="1"/>
            </p:cNvSpPr>
            <p:nvPr/>
          </p:nvSpPr>
          <p:spPr bwMode="gray">
            <a:xfrm>
              <a:off x="1623" y="501"/>
              <a:ext cx="2496" cy="624"/>
            </a:xfrm>
            <a:prstGeom prst="roundRect">
              <a:avLst>
                <a:gd name="adj" fmla="val 16667"/>
              </a:avLst>
            </a:prstGeom>
            <a:gradFill rotWithShape="1">
              <a:gsLst>
                <a:gs pos="0">
                  <a:srgbClr val="DDDDDD"/>
                </a:gs>
                <a:gs pos="50000">
                  <a:srgbClr val="DDDDDD">
                    <a:gamma/>
                    <a:tint val="38039"/>
                    <a:invGamma/>
                  </a:srgbClr>
                </a:gs>
                <a:gs pos="100000">
                  <a:srgbClr val="DDDDDD"/>
                </a:gs>
              </a:gsLst>
              <a:lin ang="2700000" scaled="1"/>
            </a:gradFill>
            <a:ln w="15875">
              <a:solidFill>
                <a:srgbClr val="B2B2B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103" name="Rectangle 15"/>
            <p:cNvSpPr>
              <a:spLocks noChangeArrowheads="1"/>
            </p:cNvSpPr>
            <p:nvPr/>
          </p:nvSpPr>
          <p:spPr bwMode="auto">
            <a:xfrm>
              <a:off x="1671" y="560"/>
              <a:ext cx="2400" cy="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ar-EG" sz="3600" dirty="0" smtClean="0">
                  <a:solidFill>
                    <a:srgbClr val="006600"/>
                  </a:solidFill>
                  <a:cs typeface="AdvertisingBold" pitchFamily="2" charset="-78"/>
                </a:rPr>
                <a:t>القصة</a:t>
              </a:r>
              <a:endParaRPr lang="en-US" sz="3200" dirty="0">
                <a:solidFill>
                  <a:srgbClr val="006600"/>
                </a:solidFill>
                <a:cs typeface="AdvertisingBold" pitchFamily="2" charset="-78"/>
              </a:endParaRPr>
            </a:p>
          </p:txBody>
        </p:sp>
      </p:grpSp>
      <p:grpSp>
        <p:nvGrpSpPr>
          <p:cNvPr id="89107" name="Group 19"/>
          <p:cNvGrpSpPr>
            <a:grpSpLocks/>
          </p:cNvGrpSpPr>
          <p:nvPr/>
        </p:nvGrpSpPr>
        <p:grpSpPr bwMode="auto">
          <a:xfrm>
            <a:off x="6007247" y="2743200"/>
            <a:ext cx="2438400" cy="3701501"/>
            <a:chOff x="3792" y="1829"/>
            <a:chExt cx="1536" cy="1867"/>
          </a:xfrm>
        </p:grpSpPr>
        <p:sp>
          <p:nvSpPr>
            <p:cNvPr id="89098" name="AutoShape 10"/>
            <p:cNvSpPr>
              <a:spLocks noChangeArrowheads="1"/>
            </p:cNvSpPr>
            <p:nvPr/>
          </p:nvSpPr>
          <p:spPr bwMode="gray">
            <a:xfrm>
              <a:off x="3792" y="1829"/>
              <a:ext cx="1536" cy="1867"/>
            </a:xfrm>
            <a:prstGeom prst="roundRect">
              <a:avLst>
                <a:gd name="adj" fmla="val 19792"/>
              </a:avLst>
            </a:prstGeom>
            <a:gradFill rotWithShape="1">
              <a:gsLst>
                <a:gs pos="0">
                  <a:srgbClr val="4B71DD"/>
                </a:gs>
                <a:gs pos="100000">
                  <a:srgbClr val="4B71DD">
                    <a:gamma/>
                    <a:shade val="46275"/>
                    <a:invGamma/>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104" name="Rectangle 16"/>
            <p:cNvSpPr>
              <a:spLocks noChangeArrowheads="1"/>
            </p:cNvSpPr>
            <p:nvPr/>
          </p:nvSpPr>
          <p:spPr bwMode="auto">
            <a:xfrm>
              <a:off x="3819" y="2186"/>
              <a:ext cx="1488" cy="11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rtl="1">
                <a:tabLst>
                  <a:tab pos="473075" algn="l"/>
                </a:tabLst>
              </a:pPr>
              <a:r>
                <a:rPr lang="ar-EG" sz="2800" dirty="0" smtClean="0">
                  <a:solidFill>
                    <a:srgbClr val="FFFFCC"/>
                  </a:solidFill>
                  <a:cs typeface="AdvertisingBold" pitchFamily="2" charset="-78"/>
                </a:rPr>
                <a:t>النماذج الطيبة وغير الطيبة من القصص القرأنى.</a:t>
              </a:r>
              <a:endParaRPr lang="en-US" sz="2800" dirty="0">
                <a:solidFill>
                  <a:srgbClr val="FFFFCC"/>
                </a:solidFill>
                <a:cs typeface="AdvertisingBold" pitchFamily="2" charset="-78"/>
              </a:endParaRPr>
            </a:p>
          </p:txBody>
        </p:sp>
      </p:grpSp>
      <p:grpSp>
        <p:nvGrpSpPr>
          <p:cNvPr id="89108" name="Group 20"/>
          <p:cNvGrpSpPr>
            <a:grpSpLocks/>
          </p:cNvGrpSpPr>
          <p:nvPr/>
        </p:nvGrpSpPr>
        <p:grpSpPr bwMode="auto">
          <a:xfrm>
            <a:off x="3340246" y="2743200"/>
            <a:ext cx="2438400" cy="3701501"/>
            <a:chOff x="2112" y="1567"/>
            <a:chExt cx="1536" cy="2129"/>
          </a:xfrm>
        </p:grpSpPr>
        <p:sp>
          <p:nvSpPr>
            <p:cNvPr id="89096" name="AutoShape 8"/>
            <p:cNvSpPr>
              <a:spLocks noChangeArrowheads="1"/>
            </p:cNvSpPr>
            <p:nvPr/>
          </p:nvSpPr>
          <p:spPr bwMode="gray">
            <a:xfrm>
              <a:off x="2112" y="1567"/>
              <a:ext cx="1536" cy="2129"/>
            </a:xfrm>
            <a:prstGeom prst="roundRect">
              <a:avLst>
                <a:gd name="adj" fmla="val 28713"/>
              </a:avLst>
            </a:prstGeom>
            <a:gradFill rotWithShape="1">
              <a:gsLst>
                <a:gs pos="0">
                  <a:srgbClr val="D79133"/>
                </a:gs>
                <a:gs pos="100000">
                  <a:srgbClr val="D79133">
                    <a:gamma/>
                    <a:shade val="46275"/>
                    <a:invGamma/>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105" name="Rectangle 17"/>
            <p:cNvSpPr>
              <a:spLocks noChangeArrowheads="1"/>
            </p:cNvSpPr>
            <p:nvPr/>
          </p:nvSpPr>
          <p:spPr bwMode="auto">
            <a:xfrm>
              <a:off x="2152" y="2221"/>
              <a:ext cx="1440" cy="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tabLst>
                  <a:tab pos="473075" algn="l"/>
                </a:tabLst>
              </a:pPr>
              <a:r>
                <a:rPr lang="ar-EG" sz="2800" dirty="0" smtClean="0">
                  <a:solidFill>
                    <a:srgbClr val="FFFFCC"/>
                  </a:solidFill>
                  <a:cs typeface="AdvertisingBold" pitchFamily="2" charset="-78"/>
                </a:rPr>
                <a:t>اتبع هذه الأداب فى رواية القصة.</a:t>
              </a:r>
              <a:endParaRPr lang="en-US" sz="2800" dirty="0">
                <a:solidFill>
                  <a:srgbClr val="FFFFCC"/>
                </a:solidFill>
                <a:cs typeface="AdvertisingBold" pitchFamily="2" charset="-78"/>
              </a:endParaRPr>
            </a:p>
          </p:txBody>
        </p:sp>
      </p:grpSp>
      <p:sp>
        <p:nvSpPr>
          <p:cNvPr id="14" name="Rounded Rectangle 13"/>
          <p:cNvSpPr/>
          <p:nvPr/>
        </p:nvSpPr>
        <p:spPr>
          <a:xfrm>
            <a:off x="1871664" y="152399"/>
            <a:ext cx="5550012" cy="1211263"/>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EG" sz="3600" dirty="0" smtClean="0">
                <a:cs typeface="AdvertisingBold" pitchFamily="2" charset="-78"/>
              </a:rPr>
              <a:t>تابع :أساليب التربية الإسلامية</a:t>
            </a:r>
            <a:endParaRPr lang="ar-EG" sz="1200" dirty="0">
              <a:solidFill>
                <a:schemeClr val="tx1"/>
              </a:solidFill>
              <a:cs typeface="AdvertisingBold" pitchFamily="2" charset="-78"/>
            </a:endParaRPr>
          </a:p>
        </p:txBody>
      </p:sp>
    </p:spTree>
    <p:extLst>
      <p:ext uri="{BB962C8B-B14F-4D97-AF65-F5344CB8AC3E}">
        <p14:creationId xmlns:p14="http://schemas.microsoft.com/office/powerpoint/2010/main" val="2916632837"/>
      </p:ext>
    </p:extLst>
  </p:cSld>
  <p:clrMapOvr>
    <a:masterClrMapping/>
  </p:clrMapOvr>
  <p:transition>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89106"/>
                                        </p:tgtEl>
                                        <p:attrNameLst>
                                          <p:attrName>style.visibility</p:attrName>
                                        </p:attrNameLst>
                                      </p:cBhvr>
                                      <p:to>
                                        <p:strVal val="visible"/>
                                      </p:to>
                                    </p:set>
                                    <p:anim calcmode="lin" valueType="num">
                                      <p:cBhvr>
                                        <p:cTn id="14" dur="1000" fill="hold"/>
                                        <p:tgtEl>
                                          <p:spTgt spid="89106"/>
                                        </p:tgtEl>
                                        <p:attrNameLst>
                                          <p:attrName>ppt_w</p:attrName>
                                        </p:attrNameLst>
                                      </p:cBhvr>
                                      <p:tavLst>
                                        <p:tav tm="0">
                                          <p:val>
                                            <p:strVal val="#ppt_w*0.70"/>
                                          </p:val>
                                        </p:tav>
                                        <p:tav tm="100000">
                                          <p:val>
                                            <p:strVal val="#ppt_w"/>
                                          </p:val>
                                        </p:tav>
                                      </p:tavLst>
                                    </p:anim>
                                    <p:anim calcmode="lin" valueType="num">
                                      <p:cBhvr>
                                        <p:cTn id="15" dur="1000" fill="hold"/>
                                        <p:tgtEl>
                                          <p:spTgt spid="89106"/>
                                        </p:tgtEl>
                                        <p:attrNameLst>
                                          <p:attrName>ppt_h</p:attrName>
                                        </p:attrNameLst>
                                      </p:cBhvr>
                                      <p:tavLst>
                                        <p:tav tm="0">
                                          <p:val>
                                            <p:strVal val="#ppt_h"/>
                                          </p:val>
                                        </p:tav>
                                        <p:tav tm="100000">
                                          <p:val>
                                            <p:strVal val="#ppt_h"/>
                                          </p:val>
                                        </p:tav>
                                      </p:tavLst>
                                    </p:anim>
                                    <p:animEffect transition="in" filter="fade">
                                      <p:cBhvr>
                                        <p:cTn id="16" dur="1000"/>
                                        <p:tgtEl>
                                          <p:spTgt spid="89106"/>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nodeType="clickEffect">
                                  <p:stCondLst>
                                    <p:cond delay="0"/>
                                  </p:stCondLst>
                                  <p:childTnLst>
                                    <p:set>
                                      <p:cBhvr>
                                        <p:cTn id="20" dur="1" fill="hold">
                                          <p:stCondLst>
                                            <p:cond delay="0"/>
                                          </p:stCondLst>
                                        </p:cTn>
                                        <p:tgtEl>
                                          <p:spTgt spid="89107"/>
                                        </p:tgtEl>
                                        <p:attrNameLst>
                                          <p:attrName>style.visibility</p:attrName>
                                        </p:attrNameLst>
                                      </p:cBhvr>
                                      <p:to>
                                        <p:strVal val="visible"/>
                                      </p:to>
                                    </p:set>
                                    <p:animEffect transition="in" filter="fade">
                                      <p:cBhvr>
                                        <p:cTn id="21" dur="1000"/>
                                        <p:tgtEl>
                                          <p:spTgt spid="89107"/>
                                        </p:tgtEl>
                                      </p:cBhvr>
                                    </p:animEffect>
                                    <p:anim calcmode="lin" valueType="num">
                                      <p:cBhvr>
                                        <p:cTn id="22" dur="1000" fill="hold"/>
                                        <p:tgtEl>
                                          <p:spTgt spid="89107"/>
                                        </p:tgtEl>
                                        <p:attrNameLst>
                                          <p:attrName>ppt_x</p:attrName>
                                        </p:attrNameLst>
                                      </p:cBhvr>
                                      <p:tavLst>
                                        <p:tav tm="0">
                                          <p:val>
                                            <p:strVal val="#ppt_x"/>
                                          </p:val>
                                        </p:tav>
                                        <p:tav tm="100000">
                                          <p:val>
                                            <p:strVal val="#ppt_x"/>
                                          </p:val>
                                        </p:tav>
                                      </p:tavLst>
                                    </p:anim>
                                    <p:anim calcmode="lin" valueType="num">
                                      <p:cBhvr>
                                        <p:cTn id="23" dur="1000" fill="hold"/>
                                        <p:tgtEl>
                                          <p:spTgt spid="8910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89108"/>
                                        </p:tgtEl>
                                        <p:attrNameLst>
                                          <p:attrName>style.visibility</p:attrName>
                                        </p:attrNameLst>
                                      </p:cBhvr>
                                      <p:to>
                                        <p:strVal val="visible"/>
                                      </p:to>
                                    </p:set>
                                    <p:animEffect transition="in" filter="fade">
                                      <p:cBhvr>
                                        <p:cTn id="28" dur="1000"/>
                                        <p:tgtEl>
                                          <p:spTgt spid="89108"/>
                                        </p:tgtEl>
                                      </p:cBhvr>
                                    </p:animEffect>
                                    <p:anim calcmode="lin" valueType="num">
                                      <p:cBhvr>
                                        <p:cTn id="29" dur="1000" fill="hold"/>
                                        <p:tgtEl>
                                          <p:spTgt spid="89108"/>
                                        </p:tgtEl>
                                        <p:attrNameLst>
                                          <p:attrName>ppt_x</p:attrName>
                                        </p:attrNameLst>
                                      </p:cBhvr>
                                      <p:tavLst>
                                        <p:tav tm="0">
                                          <p:val>
                                            <p:strVal val="#ppt_x"/>
                                          </p:val>
                                        </p:tav>
                                        <p:tav tm="100000">
                                          <p:val>
                                            <p:strVal val="#ppt_x"/>
                                          </p:val>
                                        </p:tav>
                                      </p:tavLst>
                                    </p:anim>
                                    <p:anim calcmode="lin" valueType="num">
                                      <p:cBhvr>
                                        <p:cTn id="30" dur="1000" fill="hold"/>
                                        <p:tgtEl>
                                          <p:spTgt spid="8910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89092"/>
                                        </p:tgtEl>
                                        <p:attrNameLst>
                                          <p:attrName>style.visibility</p:attrName>
                                        </p:attrNameLst>
                                      </p:cBhvr>
                                      <p:to>
                                        <p:strVal val="visible"/>
                                      </p:to>
                                    </p:set>
                                    <p:animEffect transition="in" filter="fade">
                                      <p:cBhvr>
                                        <p:cTn id="35" dur="1000"/>
                                        <p:tgtEl>
                                          <p:spTgt spid="89092"/>
                                        </p:tgtEl>
                                      </p:cBhvr>
                                    </p:animEffect>
                                    <p:anim calcmode="lin" valueType="num">
                                      <p:cBhvr>
                                        <p:cTn id="36" dur="1000" fill="hold"/>
                                        <p:tgtEl>
                                          <p:spTgt spid="89092"/>
                                        </p:tgtEl>
                                        <p:attrNameLst>
                                          <p:attrName>ppt_x</p:attrName>
                                        </p:attrNameLst>
                                      </p:cBhvr>
                                      <p:tavLst>
                                        <p:tav tm="0">
                                          <p:val>
                                            <p:strVal val="#ppt_x"/>
                                          </p:val>
                                        </p:tav>
                                        <p:tav tm="100000">
                                          <p:val>
                                            <p:strVal val="#ppt_x"/>
                                          </p:val>
                                        </p:tav>
                                      </p:tavLst>
                                    </p:anim>
                                    <p:anim calcmode="lin" valueType="num">
                                      <p:cBhvr>
                                        <p:cTn id="37" dur="1000" fill="hold"/>
                                        <p:tgtEl>
                                          <p:spTgt spid="89092"/>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89102">
                                            <p:txEl>
                                              <p:pRg st="0" end="0"/>
                                            </p:txEl>
                                          </p:spTgt>
                                        </p:tgtEl>
                                        <p:attrNameLst>
                                          <p:attrName>style.visibility</p:attrName>
                                        </p:attrNameLst>
                                      </p:cBhvr>
                                      <p:to>
                                        <p:strVal val="visible"/>
                                      </p:to>
                                    </p:set>
                                    <p:animEffect transition="in" filter="fade">
                                      <p:cBhvr>
                                        <p:cTn id="42" dur="1000"/>
                                        <p:tgtEl>
                                          <p:spTgt spid="89102">
                                            <p:txEl>
                                              <p:pRg st="0" end="0"/>
                                            </p:txEl>
                                          </p:spTgt>
                                        </p:tgtEl>
                                      </p:cBhvr>
                                    </p:animEffect>
                                    <p:anim calcmode="lin" valueType="num">
                                      <p:cBhvr>
                                        <p:cTn id="43" dur="1000" fill="hold"/>
                                        <p:tgtEl>
                                          <p:spTgt spid="89102">
                                            <p:txEl>
                                              <p:pRg st="0" end="0"/>
                                            </p:txEl>
                                          </p:spTgt>
                                        </p:tgtEl>
                                        <p:attrNameLst>
                                          <p:attrName>ppt_x</p:attrName>
                                        </p:attrNameLst>
                                      </p:cBhvr>
                                      <p:tavLst>
                                        <p:tav tm="0">
                                          <p:val>
                                            <p:strVal val="#ppt_x"/>
                                          </p:val>
                                        </p:tav>
                                        <p:tav tm="100000">
                                          <p:val>
                                            <p:strVal val="#ppt_x"/>
                                          </p:val>
                                        </p:tav>
                                      </p:tavLst>
                                    </p:anim>
                                    <p:anim calcmode="lin" valueType="num">
                                      <p:cBhvr>
                                        <p:cTn id="44" dur="1000" fill="hold"/>
                                        <p:tgtEl>
                                          <p:spTgt spid="8910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89102">
                                            <p:txEl>
                                              <p:pRg st="1" end="1"/>
                                            </p:txEl>
                                          </p:spTgt>
                                        </p:tgtEl>
                                        <p:attrNameLst>
                                          <p:attrName>style.visibility</p:attrName>
                                        </p:attrNameLst>
                                      </p:cBhvr>
                                      <p:to>
                                        <p:strVal val="visible"/>
                                      </p:to>
                                    </p:set>
                                    <p:animEffect transition="in" filter="fade">
                                      <p:cBhvr>
                                        <p:cTn id="49" dur="1000"/>
                                        <p:tgtEl>
                                          <p:spTgt spid="89102">
                                            <p:txEl>
                                              <p:pRg st="1" end="1"/>
                                            </p:txEl>
                                          </p:spTgt>
                                        </p:tgtEl>
                                      </p:cBhvr>
                                    </p:animEffect>
                                    <p:anim calcmode="lin" valueType="num">
                                      <p:cBhvr>
                                        <p:cTn id="50" dur="1000" fill="hold"/>
                                        <p:tgtEl>
                                          <p:spTgt spid="89102">
                                            <p:txEl>
                                              <p:pRg st="1" end="1"/>
                                            </p:txEl>
                                          </p:spTgt>
                                        </p:tgtEl>
                                        <p:attrNameLst>
                                          <p:attrName>ppt_x</p:attrName>
                                        </p:attrNameLst>
                                      </p:cBhvr>
                                      <p:tavLst>
                                        <p:tav tm="0">
                                          <p:val>
                                            <p:strVal val="#ppt_x"/>
                                          </p:val>
                                        </p:tav>
                                        <p:tav tm="100000">
                                          <p:val>
                                            <p:strVal val="#ppt_x"/>
                                          </p:val>
                                        </p:tav>
                                      </p:tavLst>
                                    </p:anim>
                                    <p:anim calcmode="lin" valueType="num">
                                      <p:cBhvr>
                                        <p:cTn id="51" dur="1000" fill="hold"/>
                                        <p:tgtEl>
                                          <p:spTgt spid="8910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2" grpId="0" animBg="1"/>
      <p:bldP spid="1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601" name="Group 25"/>
          <p:cNvGrpSpPr>
            <a:grpSpLocks/>
          </p:cNvGrpSpPr>
          <p:nvPr/>
        </p:nvGrpSpPr>
        <p:grpSpPr bwMode="auto">
          <a:xfrm>
            <a:off x="4571998" y="2321795"/>
            <a:ext cx="3527425" cy="2025650"/>
            <a:chOff x="2880" y="1248"/>
            <a:chExt cx="2222" cy="1276"/>
          </a:xfrm>
        </p:grpSpPr>
        <p:sp>
          <p:nvSpPr>
            <p:cNvPr id="24585" name="AutoShape 9"/>
            <p:cNvSpPr>
              <a:spLocks noChangeArrowheads="1"/>
            </p:cNvSpPr>
            <p:nvPr/>
          </p:nvSpPr>
          <p:spPr bwMode="gray">
            <a:xfrm>
              <a:off x="2880" y="1248"/>
              <a:ext cx="2222" cy="1276"/>
            </a:xfrm>
            <a:prstGeom prst="homePlate">
              <a:avLst>
                <a:gd name="adj" fmla="val 30144"/>
              </a:avLst>
            </a:prstGeom>
            <a:gradFill rotWithShape="1">
              <a:gsLst>
                <a:gs pos="0">
                  <a:srgbClr val="996633">
                    <a:gamma/>
                    <a:shade val="76078"/>
                    <a:invGamma/>
                  </a:srgbClr>
                </a:gs>
                <a:gs pos="100000">
                  <a:srgbClr val="996633"/>
                </a:gs>
              </a:gsLst>
              <a:lin ang="5400000" scaled="1"/>
            </a:gradFill>
            <a:ln w="28575" algn="ctr">
              <a:solidFill>
                <a:srgbClr val="F8F8F8"/>
              </a:solidFill>
              <a:miter lim="800000"/>
              <a:headEnd/>
              <a:tailEnd/>
            </a:ln>
            <a:effectLst>
              <a:outerShdw dist="107763" dir="2700000" algn="ctr" rotWithShape="0">
                <a:srgbClr val="000000">
                  <a:alpha val="50000"/>
                </a:srgbClr>
              </a:outerShdw>
            </a:effectLst>
          </p:spPr>
          <p:txBody>
            <a:bodyPr wrap="none" anchor="ctr"/>
            <a:lstStyle/>
            <a:p>
              <a:endParaRPr lang="ar-EG"/>
            </a:p>
          </p:txBody>
        </p:sp>
        <p:sp>
          <p:nvSpPr>
            <p:cNvPr id="24586" name="Rectangle 10"/>
            <p:cNvSpPr>
              <a:spLocks noChangeArrowheads="1"/>
            </p:cNvSpPr>
            <p:nvPr/>
          </p:nvSpPr>
          <p:spPr bwMode="auto">
            <a:xfrm flipH="1">
              <a:off x="2899" y="1624"/>
              <a:ext cx="2002" cy="523"/>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buFont typeface="Symbol" pitchFamily="18" charset="2"/>
                <a:buNone/>
              </a:pPr>
              <a:r>
                <a:rPr lang="ar-EG" sz="2400" dirty="0" smtClean="0">
                  <a:solidFill>
                    <a:schemeClr val="bg1"/>
                  </a:solidFill>
                  <a:cs typeface="AdvertisingBold" pitchFamily="2" charset="-78"/>
                </a:rPr>
                <a:t>لماذا تتفوق القدوة على الموعظة؟</a:t>
              </a:r>
              <a:endParaRPr lang="ar-EG" sz="2400" dirty="0">
                <a:solidFill>
                  <a:schemeClr val="bg1"/>
                </a:solidFill>
                <a:cs typeface="AdvertisingBold" pitchFamily="2" charset="-78"/>
              </a:endParaRPr>
            </a:p>
          </p:txBody>
        </p:sp>
      </p:grpSp>
      <p:grpSp>
        <p:nvGrpSpPr>
          <p:cNvPr id="24602" name="Group 26"/>
          <p:cNvGrpSpPr>
            <a:grpSpLocks/>
          </p:cNvGrpSpPr>
          <p:nvPr/>
        </p:nvGrpSpPr>
        <p:grpSpPr bwMode="auto">
          <a:xfrm>
            <a:off x="828674" y="2321795"/>
            <a:ext cx="3633788" cy="1987550"/>
            <a:chOff x="522" y="1264"/>
            <a:chExt cx="2289" cy="1252"/>
          </a:xfrm>
        </p:grpSpPr>
        <p:sp>
          <p:nvSpPr>
            <p:cNvPr id="24588" name="AutoShape 12"/>
            <p:cNvSpPr>
              <a:spLocks noChangeArrowheads="1"/>
            </p:cNvSpPr>
            <p:nvPr/>
          </p:nvSpPr>
          <p:spPr bwMode="gray">
            <a:xfrm flipH="1">
              <a:off x="522" y="1264"/>
              <a:ext cx="2289" cy="1252"/>
            </a:xfrm>
            <a:prstGeom prst="homePlate">
              <a:avLst>
                <a:gd name="adj" fmla="val 31504"/>
              </a:avLst>
            </a:prstGeom>
            <a:gradFill rotWithShape="1">
              <a:gsLst>
                <a:gs pos="0">
                  <a:srgbClr val="006600">
                    <a:gamma/>
                    <a:shade val="76078"/>
                    <a:invGamma/>
                  </a:srgbClr>
                </a:gs>
                <a:gs pos="100000">
                  <a:srgbClr val="006600"/>
                </a:gs>
              </a:gsLst>
              <a:lin ang="5400000" scaled="1"/>
            </a:gradFill>
            <a:ln w="28575" algn="ctr">
              <a:solidFill>
                <a:srgbClr val="F8F8F8"/>
              </a:solidFill>
              <a:miter lim="800000"/>
              <a:headEnd/>
              <a:tailEnd/>
            </a:ln>
            <a:effectLst>
              <a:outerShdw dist="107763" dir="2700000" algn="ctr" rotWithShape="0">
                <a:srgbClr val="000000">
                  <a:alpha val="50000"/>
                </a:srgbClr>
              </a:outerShdw>
            </a:effectLst>
          </p:spPr>
          <p:txBody>
            <a:bodyPr wrap="none" anchor="ctr"/>
            <a:lstStyle/>
            <a:p>
              <a:endParaRPr lang="ar-EG"/>
            </a:p>
          </p:txBody>
        </p:sp>
        <p:sp>
          <p:nvSpPr>
            <p:cNvPr id="24589" name="Rectangle 13"/>
            <p:cNvSpPr>
              <a:spLocks noChangeArrowheads="1"/>
            </p:cNvSpPr>
            <p:nvPr/>
          </p:nvSpPr>
          <p:spPr bwMode="auto">
            <a:xfrm>
              <a:off x="670" y="1524"/>
              <a:ext cx="2116" cy="756"/>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buFont typeface="Symbol" pitchFamily="18" charset="2"/>
                <a:buNone/>
              </a:pPr>
              <a:r>
                <a:rPr lang="ar-EG" sz="2400" dirty="0" smtClean="0">
                  <a:solidFill>
                    <a:schemeClr val="bg1"/>
                  </a:solidFill>
                  <a:cs typeface="AdvertisingBold" pitchFamily="2" charset="-78"/>
                </a:rPr>
                <a:t>الفرق بين التربية بالقصة والتربية بالموعظة.</a:t>
              </a:r>
              <a:endParaRPr lang="ar-EG" sz="2400" dirty="0">
                <a:solidFill>
                  <a:schemeClr val="bg1"/>
                </a:solidFill>
                <a:cs typeface="AdvertisingBold" pitchFamily="2" charset="-78"/>
              </a:endParaRPr>
            </a:p>
          </p:txBody>
        </p:sp>
      </p:grpSp>
      <p:grpSp>
        <p:nvGrpSpPr>
          <p:cNvPr id="24603" name="Group 27"/>
          <p:cNvGrpSpPr>
            <a:grpSpLocks/>
          </p:cNvGrpSpPr>
          <p:nvPr/>
        </p:nvGrpSpPr>
        <p:grpSpPr bwMode="auto">
          <a:xfrm>
            <a:off x="4462462" y="4311803"/>
            <a:ext cx="3638550" cy="2025650"/>
            <a:chOff x="2811" y="2590"/>
            <a:chExt cx="2292" cy="1276"/>
          </a:xfrm>
        </p:grpSpPr>
        <p:sp>
          <p:nvSpPr>
            <p:cNvPr id="24591" name="AutoShape 15"/>
            <p:cNvSpPr>
              <a:spLocks noChangeArrowheads="1"/>
            </p:cNvSpPr>
            <p:nvPr/>
          </p:nvSpPr>
          <p:spPr bwMode="gray">
            <a:xfrm>
              <a:off x="2881" y="2590"/>
              <a:ext cx="2222" cy="1276"/>
            </a:xfrm>
            <a:prstGeom prst="homePlate">
              <a:avLst>
                <a:gd name="adj" fmla="val 30144"/>
              </a:avLst>
            </a:prstGeom>
            <a:gradFill rotWithShape="1">
              <a:gsLst>
                <a:gs pos="0">
                  <a:srgbClr val="006600">
                    <a:gamma/>
                    <a:shade val="76078"/>
                    <a:invGamma/>
                  </a:srgbClr>
                </a:gs>
                <a:gs pos="100000">
                  <a:srgbClr val="006600"/>
                </a:gs>
              </a:gsLst>
              <a:lin ang="5400000" scaled="1"/>
            </a:gradFill>
            <a:ln w="28575" algn="ctr">
              <a:solidFill>
                <a:srgbClr val="F8F8F8"/>
              </a:solidFill>
              <a:miter lim="800000"/>
              <a:headEnd/>
              <a:tailEnd/>
            </a:ln>
            <a:effectLst>
              <a:outerShdw dist="107763" dir="2700000" algn="ctr" rotWithShape="0">
                <a:srgbClr val="000000">
                  <a:alpha val="50000"/>
                </a:srgbClr>
              </a:outerShdw>
            </a:effectLst>
          </p:spPr>
          <p:txBody>
            <a:bodyPr wrap="none" anchor="ctr"/>
            <a:lstStyle/>
            <a:p>
              <a:endParaRPr lang="ar-EG"/>
            </a:p>
          </p:txBody>
        </p:sp>
        <p:sp>
          <p:nvSpPr>
            <p:cNvPr id="24592" name="Rectangle 16"/>
            <p:cNvSpPr>
              <a:spLocks noChangeArrowheads="1"/>
            </p:cNvSpPr>
            <p:nvPr/>
          </p:nvSpPr>
          <p:spPr bwMode="auto">
            <a:xfrm flipH="1">
              <a:off x="2811" y="2850"/>
              <a:ext cx="2133" cy="756"/>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buFont typeface="Symbol" pitchFamily="18" charset="2"/>
                <a:buNone/>
              </a:pPr>
              <a:r>
                <a:rPr lang="ar-EG" sz="2400" dirty="0" smtClean="0">
                  <a:solidFill>
                    <a:schemeClr val="bg1"/>
                  </a:solidFill>
                  <a:cs typeface="AdvertisingBold" pitchFamily="2" charset="-78"/>
                </a:rPr>
                <a:t>الإنسان مقلد بطبعه (قصة تحلل رسول الله (ص) من الإحرام.</a:t>
              </a:r>
              <a:endParaRPr lang="ar-EG" sz="2400" dirty="0">
                <a:solidFill>
                  <a:schemeClr val="bg1"/>
                </a:solidFill>
                <a:cs typeface="AdvertisingBold" pitchFamily="2" charset="-78"/>
              </a:endParaRPr>
            </a:p>
          </p:txBody>
        </p:sp>
      </p:grpSp>
      <p:grpSp>
        <p:nvGrpSpPr>
          <p:cNvPr id="24604" name="Group 28"/>
          <p:cNvGrpSpPr>
            <a:grpSpLocks/>
          </p:cNvGrpSpPr>
          <p:nvPr/>
        </p:nvGrpSpPr>
        <p:grpSpPr bwMode="auto">
          <a:xfrm>
            <a:off x="828674" y="4311802"/>
            <a:ext cx="3763964" cy="1989138"/>
            <a:chOff x="522" y="2606"/>
            <a:chExt cx="2371" cy="1253"/>
          </a:xfrm>
        </p:grpSpPr>
        <p:sp>
          <p:nvSpPr>
            <p:cNvPr id="24594" name="AutoShape 18"/>
            <p:cNvSpPr>
              <a:spLocks noChangeArrowheads="1"/>
            </p:cNvSpPr>
            <p:nvPr/>
          </p:nvSpPr>
          <p:spPr bwMode="gray">
            <a:xfrm flipH="1">
              <a:off x="522" y="2606"/>
              <a:ext cx="2289" cy="1253"/>
            </a:xfrm>
            <a:prstGeom prst="homePlate">
              <a:avLst>
                <a:gd name="adj" fmla="val 31479"/>
              </a:avLst>
            </a:prstGeom>
            <a:gradFill rotWithShape="1">
              <a:gsLst>
                <a:gs pos="0">
                  <a:srgbClr val="996633">
                    <a:gamma/>
                    <a:shade val="76078"/>
                    <a:invGamma/>
                  </a:srgbClr>
                </a:gs>
                <a:gs pos="100000">
                  <a:srgbClr val="996633"/>
                </a:gs>
              </a:gsLst>
              <a:lin ang="5400000" scaled="1"/>
            </a:gradFill>
            <a:ln w="28575" algn="ctr">
              <a:solidFill>
                <a:srgbClr val="F8F8F8"/>
              </a:solidFill>
              <a:miter lim="800000"/>
              <a:headEnd/>
              <a:tailEnd/>
            </a:ln>
            <a:effectLst>
              <a:outerShdw dist="107763" dir="2700000" algn="ctr" rotWithShape="0">
                <a:srgbClr val="000000">
                  <a:alpha val="50000"/>
                </a:srgbClr>
              </a:outerShdw>
            </a:effectLst>
          </p:spPr>
          <p:txBody>
            <a:bodyPr wrap="none" anchor="ctr"/>
            <a:lstStyle/>
            <a:p>
              <a:endParaRPr lang="ar-EG"/>
            </a:p>
          </p:txBody>
        </p:sp>
        <p:sp>
          <p:nvSpPr>
            <p:cNvPr id="24595" name="Rectangle 19"/>
            <p:cNvSpPr>
              <a:spLocks noChangeArrowheads="1"/>
            </p:cNvSpPr>
            <p:nvPr/>
          </p:nvSpPr>
          <p:spPr bwMode="auto">
            <a:xfrm>
              <a:off x="670" y="3083"/>
              <a:ext cx="2223" cy="291"/>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buFont typeface="Symbol" pitchFamily="18" charset="2"/>
                <a:buNone/>
              </a:pPr>
              <a:r>
                <a:rPr lang="ar-EG" sz="2400" dirty="0" smtClean="0">
                  <a:solidFill>
                    <a:schemeClr val="bg1"/>
                  </a:solidFill>
                  <a:cs typeface="AdvertisingBold" pitchFamily="2" charset="-78"/>
                </a:rPr>
                <a:t>كن قدوة لإبنائك!</a:t>
              </a:r>
              <a:endParaRPr lang="ar-EG" sz="2400" dirty="0">
                <a:solidFill>
                  <a:schemeClr val="bg1"/>
                </a:solidFill>
                <a:cs typeface="AdvertisingBold" pitchFamily="2" charset="-78"/>
              </a:endParaRPr>
            </a:p>
          </p:txBody>
        </p:sp>
      </p:grpSp>
      <p:sp>
        <p:nvSpPr>
          <p:cNvPr id="2" name="Rounded Rectangle 1"/>
          <p:cNvSpPr/>
          <p:nvPr/>
        </p:nvSpPr>
        <p:spPr>
          <a:xfrm>
            <a:off x="1524000" y="304800"/>
            <a:ext cx="6324600" cy="1371600"/>
          </a:xfrm>
          <a:prstGeom prst="roundRect">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108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3600" dirty="0" smtClean="0">
                <a:solidFill>
                  <a:srgbClr val="FFFF00"/>
                </a:solidFill>
                <a:cs typeface="AdvertisingBold" pitchFamily="2" charset="-78"/>
              </a:rPr>
              <a:t>تابع:أساليب التربية الإسلامية:</a:t>
            </a:r>
          </a:p>
          <a:p>
            <a:pPr algn="ctr"/>
            <a:r>
              <a:rPr lang="ar-EG" sz="3600" dirty="0" smtClean="0">
                <a:solidFill>
                  <a:schemeClr val="bg1"/>
                </a:solidFill>
                <a:cs typeface="AdvertisingBold" pitchFamily="2" charset="-78"/>
              </a:rPr>
              <a:t>القدوة</a:t>
            </a:r>
            <a:endParaRPr lang="ar-EG" sz="3600" dirty="0">
              <a:solidFill>
                <a:schemeClr val="bg1"/>
              </a:solidFill>
              <a:cs typeface="AdvertisingBold" pitchFamily="2" charset="-78"/>
            </a:endParaRPr>
          </a:p>
        </p:txBody>
      </p:sp>
    </p:spTree>
    <p:extLst>
      <p:ext uri="{BB962C8B-B14F-4D97-AF65-F5344CB8AC3E}">
        <p14:creationId xmlns:p14="http://schemas.microsoft.com/office/powerpoint/2010/main" val="4057313185"/>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2" presetClass="entr" presetSubtype="8" fill="hold" nodeType="clickEffect">
                                  <p:stCondLst>
                                    <p:cond delay="0"/>
                                  </p:stCondLst>
                                  <p:childTnLst>
                                    <p:set>
                                      <p:cBhvr>
                                        <p:cTn id="13" dur="1" fill="hold">
                                          <p:stCondLst>
                                            <p:cond delay="0"/>
                                          </p:stCondLst>
                                        </p:cTn>
                                        <p:tgtEl>
                                          <p:spTgt spid="24601"/>
                                        </p:tgtEl>
                                        <p:attrNameLst>
                                          <p:attrName>style.visibility</p:attrName>
                                        </p:attrNameLst>
                                      </p:cBhvr>
                                      <p:to>
                                        <p:strVal val="visible"/>
                                      </p:to>
                                    </p:set>
                                    <p:animEffect transition="in" filter="slide(fromLeft)">
                                      <p:cBhvr>
                                        <p:cTn id="14" dur="1000"/>
                                        <p:tgtEl>
                                          <p:spTgt spid="24601"/>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2" fill="hold" nodeType="clickEffect">
                                  <p:stCondLst>
                                    <p:cond delay="0"/>
                                  </p:stCondLst>
                                  <p:childTnLst>
                                    <p:set>
                                      <p:cBhvr>
                                        <p:cTn id="18" dur="1" fill="hold">
                                          <p:stCondLst>
                                            <p:cond delay="0"/>
                                          </p:stCondLst>
                                        </p:cTn>
                                        <p:tgtEl>
                                          <p:spTgt spid="24602"/>
                                        </p:tgtEl>
                                        <p:attrNameLst>
                                          <p:attrName>style.visibility</p:attrName>
                                        </p:attrNameLst>
                                      </p:cBhvr>
                                      <p:to>
                                        <p:strVal val="visible"/>
                                      </p:to>
                                    </p:set>
                                    <p:animEffect transition="in" filter="slide(fromRight)">
                                      <p:cBhvr>
                                        <p:cTn id="19" dur="1000"/>
                                        <p:tgtEl>
                                          <p:spTgt spid="24602"/>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2" presetClass="entr" presetSubtype="8" fill="hold" nodeType="clickEffect">
                                  <p:stCondLst>
                                    <p:cond delay="0"/>
                                  </p:stCondLst>
                                  <p:childTnLst>
                                    <p:set>
                                      <p:cBhvr>
                                        <p:cTn id="23" dur="1" fill="hold">
                                          <p:stCondLst>
                                            <p:cond delay="0"/>
                                          </p:stCondLst>
                                        </p:cTn>
                                        <p:tgtEl>
                                          <p:spTgt spid="24603"/>
                                        </p:tgtEl>
                                        <p:attrNameLst>
                                          <p:attrName>style.visibility</p:attrName>
                                        </p:attrNameLst>
                                      </p:cBhvr>
                                      <p:to>
                                        <p:strVal val="visible"/>
                                      </p:to>
                                    </p:set>
                                    <p:animEffect transition="in" filter="slide(fromLeft)">
                                      <p:cBhvr>
                                        <p:cTn id="24" dur="1000"/>
                                        <p:tgtEl>
                                          <p:spTgt spid="24603"/>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2" presetClass="entr" presetSubtype="2" fill="hold" nodeType="clickEffect">
                                  <p:stCondLst>
                                    <p:cond delay="0"/>
                                  </p:stCondLst>
                                  <p:childTnLst>
                                    <p:set>
                                      <p:cBhvr>
                                        <p:cTn id="28" dur="1" fill="hold">
                                          <p:stCondLst>
                                            <p:cond delay="0"/>
                                          </p:stCondLst>
                                        </p:cTn>
                                        <p:tgtEl>
                                          <p:spTgt spid="24604"/>
                                        </p:tgtEl>
                                        <p:attrNameLst>
                                          <p:attrName>style.visibility</p:attrName>
                                        </p:attrNameLst>
                                      </p:cBhvr>
                                      <p:to>
                                        <p:strVal val="visible"/>
                                      </p:to>
                                    </p:set>
                                    <p:animEffect transition="in" filter="slide(fromRight)">
                                      <p:cBhvr>
                                        <p:cTn id="29" dur="1000"/>
                                        <p:tgtEl>
                                          <p:spTgt spid="246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064" name="Group 32"/>
          <p:cNvGrpSpPr>
            <a:grpSpLocks/>
          </p:cNvGrpSpPr>
          <p:nvPr/>
        </p:nvGrpSpPr>
        <p:grpSpPr bwMode="auto">
          <a:xfrm>
            <a:off x="1411059" y="304800"/>
            <a:ext cx="6612163" cy="1586105"/>
            <a:chOff x="1861" y="720"/>
            <a:chExt cx="2167" cy="672"/>
          </a:xfrm>
        </p:grpSpPr>
        <p:grpSp>
          <p:nvGrpSpPr>
            <p:cNvPr id="44043" name="Group 11"/>
            <p:cNvGrpSpPr>
              <a:grpSpLocks/>
            </p:cNvGrpSpPr>
            <p:nvPr/>
          </p:nvGrpSpPr>
          <p:grpSpPr bwMode="auto">
            <a:xfrm>
              <a:off x="1872" y="720"/>
              <a:ext cx="2156" cy="672"/>
              <a:chOff x="2140" y="2071"/>
              <a:chExt cx="1484" cy="330"/>
            </a:xfrm>
          </p:grpSpPr>
          <p:sp>
            <p:nvSpPr>
              <p:cNvPr id="44044" name="AutoShape 12"/>
              <p:cNvSpPr>
                <a:spLocks noChangeArrowheads="1"/>
              </p:cNvSpPr>
              <p:nvPr/>
            </p:nvSpPr>
            <p:spPr bwMode="ltGray">
              <a:xfrm>
                <a:off x="2140" y="2071"/>
                <a:ext cx="1484" cy="330"/>
              </a:xfrm>
              <a:prstGeom prst="roundRect">
                <a:avLst>
                  <a:gd name="adj" fmla="val 16667"/>
                </a:avLst>
              </a:prstGeom>
              <a:solidFill>
                <a:srgbClr val="8064A2"/>
              </a:solidFill>
              <a:ln w="38100" algn="ctr">
                <a:solidFill>
                  <a:srgbClr val="FFFFFF">
                    <a:alpha val="70000"/>
                  </a:srgbClr>
                </a:solidFill>
                <a:round/>
                <a:headEnd/>
                <a:tailEnd/>
              </a:ln>
              <a:effectLst/>
              <a:extLst>
                <a:ext uri="{AF507438-7753-43E0-B8FC-AC1667EBCBE1}">
                  <a14:hiddenEffects xmlns:a14="http://schemas.microsoft.com/office/drawing/2010/main">
                    <a:effectLst>
                      <a:outerShdw dist="35921" dir="2700000" algn="ctr" rotWithShape="0">
                        <a:schemeClr val="tx2">
                          <a:alpha val="50000"/>
                        </a:schemeClr>
                      </a:outerShdw>
                    </a:effectLst>
                  </a14:hiddenEffects>
                </a:ext>
              </a:extLst>
            </p:spPr>
            <p:txBody>
              <a:bodyPr wrap="none" anchor="ctr"/>
              <a:lstStyle/>
              <a:p>
                <a:endParaRPr lang="en-US"/>
              </a:p>
            </p:txBody>
          </p:sp>
          <p:sp>
            <p:nvSpPr>
              <p:cNvPr id="44045" name="AutoShape 13"/>
              <p:cNvSpPr>
                <a:spLocks noChangeArrowheads="1"/>
              </p:cNvSpPr>
              <p:nvPr/>
            </p:nvSpPr>
            <p:spPr bwMode="ltGray">
              <a:xfrm>
                <a:off x="2163" y="2091"/>
                <a:ext cx="1432" cy="134"/>
              </a:xfrm>
              <a:prstGeom prst="roundRect">
                <a:avLst>
                  <a:gd name="adj" fmla="val 28356"/>
                </a:avLst>
              </a:prstGeom>
              <a:gradFill rotWithShape="1">
                <a:gsLst>
                  <a:gs pos="0">
                    <a:srgbClr val="FFFFFF">
                      <a:alpha val="70000"/>
                    </a:srgbClr>
                  </a:gs>
                  <a:gs pos="100000">
                    <a:srgbClr val="8064A2">
                      <a:alpha val="70000"/>
                    </a:srgbClr>
                  </a:gs>
                </a:gsLst>
                <a:lin ang="54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17961" dir="13500000" algn="ctr" rotWithShape="0">
                        <a:srgbClr val="FFFFFF">
                          <a:gamma/>
                          <a:shade val="60000"/>
                          <a:invGamma/>
                        </a:srgbClr>
                      </a:outerShdw>
                    </a:effectLst>
                  </a14:hiddenEffects>
                </a:ext>
              </a:extLst>
            </p:spPr>
            <p:txBody>
              <a:bodyPr wrap="none" anchor="ctr"/>
              <a:lstStyle/>
              <a:p>
                <a:endParaRPr lang="en-US"/>
              </a:p>
            </p:txBody>
          </p:sp>
        </p:grpSp>
        <p:sp>
          <p:nvSpPr>
            <p:cNvPr id="44056" name="Rectangle 24"/>
            <p:cNvSpPr>
              <a:spLocks noChangeArrowheads="1"/>
            </p:cNvSpPr>
            <p:nvPr/>
          </p:nvSpPr>
          <p:spPr bwMode="auto">
            <a:xfrm>
              <a:off x="1861" y="808"/>
              <a:ext cx="2138" cy="4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ar-EG" sz="3600" dirty="0" smtClean="0">
                  <a:solidFill>
                    <a:srgbClr val="FFFF00"/>
                  </a:solidFill>
                  <a:cs typeface="AdvertisingBold" pitchFamily="2" charset="-78"/>
                </a:rPr>
                <a:t>تابع : أساليب التربية الإسلامية </a:t>
              </a:r>
            </a:p>
            <a:p>
              <a:pPr algn="ctr"/>
              <a:r>
                <a:rPr lang="ar-EG" sz="4000" b="0" dirty="0" smtClean="0">
                  <a:solidFill>
                    <a:schemeClr val="bg1"/>
                  </a:solidFill>
                  <a:cs typeface="AdvertisingBold" pitchFamily="2" charset="-78"/>
                </a:rPr>
                <a:t>الحوار</a:t>
              </a:r>
              <a:endParaRPr lang="en-US" sz="3200" b="0" dirty="0">
                <a:solidFill>
                  <a:schemeClr val="bg1"/>
                </a:solidFill>
                <a:cs typeface="AdvertisingBold" pitchFamily="2" charset="-78"/>
              </a:endParaRPr>
            </a:p>
          </p:txBody>
        </p:sp>
      </p:grpSp>
      <p:grpSp>
        <p:nvGrpSpPr>
          <p:cNvPr id="44060" name="Group 28"/>
          <p:cNvGrpSpPr>
            <a:grpSpLocks/>
          </p:cNvGrpSpPr>
          <p:nvPr/>
        </p:nvGrpSpPr>
        <p:grpSpPr bwMode="auto">
          <a:xfrm>
            <a:off x="5113336" y="2819400"/>
            <a:ext cx="2968625" cy="2668725"/>
            <a:chOff x="2882" y="1536"/>
            <a:chExt cx="1870" cy="912"/>
          </a:xfrm>
        </p:grpSpPr>
        <p:sp>
          <p:nvSpPr>
            <p:cNvPr id="44042" name="AutoShape 10"/>
            <p:cNvSpPr>
              <a:spLocks noChangeArrowheads="1"/>
            </p:cNvSpPr>
            <p:nvPr/>
          </p:nvSpPr>
          <p:spPr bwMode="gray">
            <a:xfrm>
              <a:off x="2882" y="1536"/>
              <a:ext cx="1870" cy="912"/>
            </a:xfrm>
            <a:prstGeom prst="roundRect">
              <a:avLst>
                <a:gd name="adj" fmla="val 4639"/>
              </a:avLst>
            </a:prstGeom>
            <a:gradFill rotWithShape="1">
              <a:gsLst>
                <a:gs pos="0">
                  <a:srgbClr val="CCFFFF">
                    <a:gamma/>
                    <a:tint val="4314"/>
                    <a:invGamma/>
                  </a:srgbClr>
                </a:gs>
                <a:gs pos="100000">
                  <a:srgbClr val="CCFFFF"/>
                </a:gs>
              </a:gsLst>
              <a:lin ang="5400000" scaled="1"/>
            </a:gradFill>
            <a:ln w="19050">
              <a:solidFill>
                <a:srgbClr val="C0C0C0"/>
              </a:solidFill>
              <a:round/>
              <a:headEnd/>
              <a:tailEnd/>
            </a:ln>
            <a:effectLst>
              <a:outerShdw dist="53882" dir="2700000" algn="ctr" rotWithShape="0">
                <a:srgbClr val="292929">
                  <a:alpha val="50000"/>
                </a:srgbClr>
              </a:outerShdw>
            </a:effectLst>
          </p:spPr>
          <p:txBody>
            <a:bodyPr wrap="none" anchor="ctr"/>
            <a:lstStyle/>
            <a:p>
              <a:endParaRPr lang="en-US"/>
            </a:p>
          </p:txBody>
        </p:sp>
        <p:sp>
          <p:nvSpPr>
            <p:cNvPr id="44057" name="Rectangle 25"/>
            <p:cNvSpPr>
              <a:spLocks noChangeArrowheads="1"/>
            </p:cNvSpPr>
            <p:nvPr/>
          </p:nvSpPr>
          <p:spPr bwMode="auto">
            <a:xfrm>
              <a:off x="2929" y="1755"/>
              <a:ext cx="1776" cy="4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ar-EG" sz="2800" dirty="0" smtClean="0">
                  <a:solidFill>
                    <a:srgbClr val="3366CC"/>
                  </a:solidFill>
                  <a:cs typeface="AdvertisingBold" pitchFamily="2" charset="-78"/>
                </a:rPr>
                <a:t>نماذج من الحوار من </a:t>
              </a:r>
              <a:r>
                <a:rPr lang="ar-EG" sz="2800" dirty="0" smtClean="0">
                  <a:solidFill>
                    <a:srgbClr val="3366CC"/>
                  </a:solidFill>
                  <a:cs typeface="AdvertisingBold" pitchFamily="2" charset="-78"/>
                </a:rPr>
                <a:t>القرآن </a:t>
              </a:r>
              <a:r>
                <a:rPr lang="ar-EG" sz="2800" dirty="0" smtClean="0">
                  <a:solidFill>
                    <a:srgbClr val="3366CC"/>
                  </a:solidFill>
                  <a:cs typeface="AdvertisingBold" pitchFamily="2" charset="-78"/>
                </a:rPr>
                <a:t>الكريم والنسة الشريفة.</a:t>
              </a:r>
              <a:endParaRPr lang="en-US" sz="2800" b="0" dirty="0">
                <a:solidFill>
                  <a:srgbClr val="3366CC"/>
                </a:solidFill>
                <a:cs typeface="AdvertisingBold" pitchFamily="2" charset="-78"/>
              </a:endParaRPr>
            </a:p>
          </p:txBody>
        </p:sp>
      </p:grpSp>
      <p:grpSp>
        <p:nvGrpSpPr>
          <p:cNvPr id="44061" name="Group 29"/>
          <p:cNvGrpSpPr>
            <a:grpSpLocks/>
          </p:cNvGrpSpPr>
          <p:nvPr/>
        </p:nvGrpSpPr>
        <p:grpSpPr bwMode="auto">
          <a:xfrm>
            <a:off x="1379536" y="2819398"/>
            <a:ext cx="2968625" cy="2671654"/>
            <a:chOff x="866" y="1536"/>
            <a:chExt cx="1870" cy="912"/>
          </a:xfrm>
        </p:grpSpPr>
        <p:sp>
          <p:nvSpPr>
            <p:cNvPr id="44048" name="AutoShape 16"/>
            <p:cNvSpPr>
              <a:spLocks noChangeArrowheads="1"/>
            </p:cNvSpPr>
            <p:nvPr/>
          </p:nvSpPr>
          <p:spPr bwMode="gray">
            <a:xfrm>
              <a:off x="866" y="1536"/>
              <a:ext cx="1870" cy="912"/>
            </a:xfrm>
            <a:prstGeom prst="roundRect">
              <a:avLst>
                <a:gd name="adj" fmla="val 4639"/>
              </a:avLst>
            </a:prstGeom>
            <a:gradFill rotWithShape="1">
              <a:gsLst>
                <a:gs pos="0">
                  <a:srgbClr val="CCFFCC">
                    <a:gamma/>
                    <a:tint val="4314"/>
                    <a:invGamma/>
                  </a:srgbClr>
                </a:gs>
                <a:gs pos="100000">
                  <a:srgbClr val="CCFFCC"/>
                </a:gs>
              </a:gsLst>
              <a:lin ang="5400000" scaled="1"/>
            </a:gradFill>
            <a:ln w="19050">
              <a:solidFill>
                <a:srgbClr val="C0C0C0"/>
              </a:solidFill>
              <a:round/>
              <a:headEnd/>
              <a:tailEnd/>
            </a:ln>
            <a:effectLst>
              <a:outerShdw dist="53882" dir="2700000" algn="ctr" rotWithShape="0">
                <a:srgbClr val="292929">
                  <a:alpha val="50000"/>
                </a:srgbClr>
              </a:outerShdw>
            </a:effectLst>
          </p:spPr>
          <p:txBody>
            <a:bodyPr wrap="none" anchor="ctr"/>
            <a:lstStyle/>
            <a:p>
              <a:endParaRPr lang="en-US"/>
            </a:p>
          </p:txBody>
        </p:sp>
        <p:sp>
          <p:nvSpPr>
            <p:cNvPr id="44058" name="Rectangle 26"/>
            <p:cNvSpPr>
              <a:spLocks noChangeArrowheads="1"/>
            </p:cNvSpPr>
            <p:nvPr/>
          </p:nvSpPr>
          <p:spPr bwMode="auto">
            <a:xfrm>
              <a:off x="913" y="1609"/>
              <a:ext cx="1776" cy="6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ar-EG" sz="2800" dirty="0" smtClean="0">
                  <a:solidFill>
                    <a:srgbClr val="006600"/>
                  </a:solidFill>
                  <a:cs typeface="AdvertisingBold" pitchFamily="2" charset="-78"/>
                </a:rPr>
                <a:t>فوائد تربوية من قصة الرسول </a:t>
              </a:r>
              <a:r>
                <a:rPr lang="ar-EG" sz="2800" dirty="0" smtClean="0">
                  <a:solidFill>
                    <a:srgbClr val="006600"/>
                  </a:solidFill>
                  <a:cs typeface="Rateb lotus20" pitchFamily="2" charset="-78"/>
                </a:rPr>
                <a:t>×</a:t>
              </a:r>
              <a:r>
                <a:rPr lang="ar-EG" sz="2800" dirty="0" smtClean="0">
                  <a:solidFill>
                    <a:srgbClr val="006600"/>
                  </a:solidFill>
                  <a:cs typeface="AdvertisingBold" pitchFamily="2" charset="-78"/>
                </a:rPr>
                <a:t> مع </a:t>
              </a:r>
              <a:r>
                <a:rPr lang="ar-EG" sz="2800" dirty="0" smtClean="0">
                  <a:solidFill>
                    <a:srgbClr val="006600"/>
                  </a:solidFill>
                  <a:cs typeface="AdvertisingBold" pitchFamily="2" charset="-78"/>
                </a:rPr>
                <a:t>الشاب الذى استأذنه فى الزنا.</a:t>
              </a:r>
              <a:endParaRPr lang="en-US" sz="2800" b="0" dirty="0">
                <a:solidFill>
                  <a:srgbClr val="006600"/>
                </a:solidFill>
                <a:cs typeface="AdvertisingBold" pitchFamily="2" charset="-78"/>
              </a:endParaRPr>
            </a:p>
          </p:txBody>
        </p:sp>
      </p:grpSp>
    </p:spTree>
    <p:extLst>
      <p:ext uri="{BB962C8B-B14F-4D97-AF65-F5344CB8AC3E}">
        <p14:creationId xmlns:p14="http://schemas.microsoft.com/office/powerpoint/2010/main" val="1021546599"/>
      </p:ext>
    </p:extLst>
  </p:cSld>
  <p:clrMapOvr>
    <a:masterClrMapping/>
  </p:clrMapOvr>
  <p:transition>
    <p:spli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nodeType="clickEffect">
                                  <p:stCondLst>
                                    <p:cond delay="0"/>
                                  </p:stCondLst>
                                  <p:childTnLst>
                                    <p:set>
                                      <p:cBhvr>
                                        <p:cTn id="6" dur="1" fill="hold">
                                          <p:stCondLst>
                                            <p:cond delay="0"/>
                                          </p:stCondLst>
                                        </p:cTn>
                                        <p:tgtEl>
                                          <p:spTgt spid="44064"/>
                                        </p:tgtEl>
                                        <p:attrNameLst>
                                          <p:attrName>style.visibility</p:attrName>
                                        </p:attrNameLst>
                                      </p:cBhvr>
                                      <p:to>
                                        <p:strVal val="visible"/>
                                      </p:to>
                                    </p:set>
                                    <p:anim calcmode="lin" valueType="num">
                                      <p:cBhvr>
                                        <p:cTn id="7" dur="1000" fill="hold"/>
                                        <p:tgtEl>
                                          <p:spTgt spid="44064"/>
                                        </p:tgtEl>
                                        <p:attrNameLst>
                                          <p:attrName>ppt_w</p:attrName>
                                        </p:attrNameLst>
                                      </p:cBhvr>
                                      <p:tavLst>
                                        <p:tav tm="0">
                                          <p:val>
                                            <p:strVal val="#ppt_w*0.70"/>
                                          </p:val>
                                        </p:tav>
                                        <p:tav tm="100000">
                                          <p:val>
                                            <p:strVal val="#ppt_w"/>
                                          </p:val>
                                        </p:tav>
                                      </p:tavLst>
                                    </p:anim>
                                    <p:anim calcmode="lin" valueType="num">
                                      <p:cBhvr>
                                        <p:cTn id="8" dur="1000" fill="hold"/>
                                        <p:tgtEl>
                                          <p:spTgt spid="44064"/>
                                        </p:tgtEl>
                                        <p:attrNameLst>
                                          <p:attrName>ppt_h</p:attrName>
                                        </p:attrNameLst>
                                      </p:cBhvr>
                                      <p:tavLst>
                                        <p:tav tm="0">
                                          <p:val>
                                            <p:strVal val="#ppt_h"/>
                                          </p:val>
                                        </p:tav>
                                        <p:tav tm="100000">
                                          <p:val>
                                            <p:strVal val="#ppt_h"/>
                                          </p:val>
                                        </p:tav>
                                      </p:tavLst>
                                    </p:anim>
                                    <p:animEffect transition="in" filter="fade">
                                      <p:cBhvr>
                                        <p:cTn id="9" dur="1000"/>
                                        <p:tgtEl>
                                          <p:spTgt spid="4406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0" presetClass="entr" presetSubtype="0" fill="hold" nodeType="clickEffect">
                                  <p:stCondLst>
                                    <p:cond delay="0"/>
                                  </p:stCondLst>
                                  <p:childTnLst>
                                    <p:set>
                                      <p:cBhvr>
                                        <p:cTn id="13" dur="1" fill="hold">
                                          <p:stCondLst>
                                            <p:cond delay="0"/>
                                          </p:stCondLst>
                                        </p:cTn>
                                        <p:tgtEl>
                                          <p:spTgt spid="44060"/>
                                        </p:tgtEl>
                                        <p:attrNameLst>
                                          <p:attrName>style.visibility</p:attrName>
                                        </p:attrNameLst>
                                      </p:cBhvr>
                                      <p:to>
                                        <p:strVal val="visible"/>
                                      </p:to>
                                    </p:set>
                                    <p:animEffect transition="in" filter="wedge">
                                      <p:cBhvr>
                                        <p:cTn id="14" dur="1000"/>
                                        <p:tgtEl>
                                          <p:spTgt spid="44060"/>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20" presetClass="entr" presetSubtype="0" fill="hold" nodeType="clickEffect">
                                  <p:stCondLst>
                                    <p:cond delay="0"/>
                                  </p:stCondLst>
                                  <p:childTnLst>
                                    <p:set>
                                      <p:cBhvr>
                                        <p:cTn id="18" dur="1" fill="hold">
                                          <p:stCondLst>
                                            <p:cond delay="0"/>
                                          </p:stCondLst>
                                        </p:cTn>
                                        <p:tgtEl>
                                          <p:spTgt spid="44061"/>
                                        </p:tgtEl>
                                        <p:attrNameLst>
                                          <p:attrName>style.visibility</p:attrName>
                                        </p:attrNameLst>
                                      </p:cBhvr>
                                      <p:to>
                                        <p:strVal val="visible"/>
                                      </p:to>
                                    </p:set>
                                    <p:animEffect transition="in" filter="wedge">
                                      <p:cBhvr>
                                        <p:cTn id="19" dur="1000"/>
                                        <p:tgtEl>
                                          <p:spTgt spid="440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6211" name="Group 19"/>
          <p:cNvGrpSpPr>
            <a:grpSpLocks/>
          </p:cNvGrpSpPr>
          <p:nvPr/>
        </p:nvGrpSpPr>
        <p:grpSpPr bwMode="auto">
          <a:xfrm>
            <a:off x="5486400" y="1026319"/>
            <a:ext cx="2600325" cy="1365250"/>
            <a:chOff x="3456" y="981"/>
            <a:chExt cx="1638" cy="860"/>
          </a:xfrm>
        </p:grpSpPr>
        <p:grpSp>
          <p:nvGrpSpPr>
            <p:cNvPr id="136196" name="Group 4"/>
            <p:cNvGrpSpPr>
              <a:grpSpLocks/>
            </p:cNvGrpSpPr>
            <p:nvPr/>
          </p:nvGrpSpPr>
          <p:grpSpPr bwMode="auto">
            <a:xfrm>
              <a:off x="3456" y="981"/>
              <a:ext cx="1638" cy="860"/>
              <a:chOff x="471" y="272"/>
              <a:chExt cx="1161" cy="1539"/>
            </a:xfrm>
          </p:grpSpPr>
          <p:sp>
            <p:nvSpPr>
              <p:cNvPr id="136197" name="Oval 5"/>
              <p:cNvSpPr>
                <a:spLocks noChangeArrowheads="1"/>
              </p:cNvSpPr>
              <p:nvPr/>
            </p:nvSpPr>
            <p:spPr bwMode="gray">
              <a:xfrm>
                <a:off x="471" y="1438"/>
                <a:ext cx="1159" cy="362"/>
              </a:xfrm>
              <a:prstGeom prst="ellipse">
                <a:avLst/>
              </a:prstGeom>
              <a:gradFill rotWithShape="1">
                <a:gsLst>
                  <a:gs pos="0">
                    <a:srgbClr val="C1CF9D"/>
                  </a:gs>
                  <a:gs pos="50000">
                    <a:srgbClr val="C1CF9D">
                      <a:gamma/>
                      <a:tint val="42353"/>
                      <a:invGamma/>
                    </a:srgbClr>
                  </a:gs>
                  <a:gs pos="100000">
                    <a:srgbClr val="C1CF9D"/>
                  </a:gs>
                </a:gsLst>
                <a:lin ang="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136198" name="AutoShape 6"/>
              <p:cNvSpPr>
                <a:spLocks noChangeArrowheads="1"/>
              </p:cNvSpPr>
              <p:nvPr/>
            </p:nvSpPr>
            <p:spPr bwMode="gray">
              <a:xfrm>
                <a:off x="473" y="272"/>
                <a:ext cx="1159" cy="1539"/>
              </a:xfrm>
              <a:prstGeom prst="can">
                <a:avLst>
                  <a:gd name="adj" fmla="val 33197"/>
                </a:avLst>
              </a:prstGeom>
              <a:gradFill rotWithShape="1">
                <a:gsLst>
                  <a:gs pos="0">
                    <a:schemeClr val="folHlink">
                      <a:gamma/>
                      <a:shade val="46275"/>
                      <a:invGamma/>
                    </a:schemeClr>
                  </a:gs>
                  <a:gs pos="50000">
                    <a:schemeClr val="folHlink">
                      <a:alpha val="50000"/>
                    </a:schemeClr>
                  </a:gs>
                  <a:gs pos="100000">
                    <a:schemeClr val="folHlink">
                      <a:gamma/>
                      <a:shade val="46275"/>
                      <a:invGamma/>
                    </a:schemeClr>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grpSp>
        <p:sp>
          <p:nvSpPr>
            <p:cNvPr id="136209" name="Rectangle 17"/>
            <p:cNvSpPr>
              <a:spLocks noChangeArrowheads="1"/>
            </p:cNvSpPr>
            <p:nvPr/>
          </p:nvSpPr>
          <p:spPr bwMode="auto">
            <a:xfrm>
              <a:off x="3504" y="1303"/>
              <a:ext cx="1556" cy="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indent="44450" algn="ctr"/>
              <a:r>
                <a:rPr lang="ar-EG" sz="3600" dirty="0">
                  <a:solidFill>
                    <a:schemeClr val="bg1"/>
                  </a:solidFill>
                  <a:latin typeface="AGA Arabesque" pitchFamily="2" charset="2"/>
                  <a:ea typeface="Times New Roman" pitchFamily="18" charset="0"/>
                  <a:cs typeface="AdvertisingBold" pitchFamily="2" charset="-78"/>
                </a:rPr>
                <a:t>استقصاء</a:t>
              </a:r>
              <a:r>
                <a:rPr lang="ar-EG" sz="3200" dirty="0">
                  <a:solidFill>
                    <a:schemeClr val="bg1"/>
                  </a:solidFill>
                  <a:latin typeface="AGA Arabesque" pitchFamily="2" charset="2"/>
                  <a:ea typeface="Times New Roman" pitchFamily="18" charset="0"/>
                  <a:cs typeface="Al-Hadith2" pitchFamily="2" charset="-78"/>
                </a:rPr>
                <a:t>:</a:t>
              </a:r>
              <a:endParaRPr lang="en-US" dirty="0">
                <a:solidFill>
                  <a:schemeClr val="bg1"/>
                </a:solidFill>
                <a:ea typeface="Times New Roman" pitchFamily="18" charset="0"/>
              </a:endParaRPr>
            </a:p>
          </p:txBody>
        </p:sp>
      </p:grpSp>
      <p:grpSp>
        <p:nvGrpSpPr>
          <p:cNvPr id="136212" name="Group 20"/>
          <p:cNvGrpSpPr>
            <a:grpSpLocks/>
          </p:cNvGrpSpPr>
          <p:nvPr/>
        </p:nvGrpSpPr>
        <p:grpSpPr bwMode="auto">
          <a:xfrm>
            <a:off x="1447800" y="2364581"/>
            <a:ext cx="6034088" cy="1752600"/>
            <a:chOff x="912" y="1824"/>
            <a:chExt cx="3801" cy="1104"/>
          </a:xfrm>
        </p:grpSpPr>
        <p:sp>
          <p:nvSpPr>
            <p:cNvPr id="136200" name="AutoShape 8"/>
            <p:cNvSpPr>
              <a:spLocks noChangeArrowheads="1"/>
            </p:cNvSpPr>
            <p:nvPr/>
          </p:nvSpPr>
          <p:spPr bwMode="gray">
            <a:xfrm flipH="1">
              <a:off x="912" y="1824"/>
              <a:ext cx="3792" cy="1104"/>
            </a:xfrm>
            <a:prstGeom prst="roundRect">
              <a:avLst>
                <a:gd name="adj" fmla="val 11505"/>
              </a:avLst>
            </a:prstGeom>
            <a:gradFill rotWithShape="1">
              <a:gsLst>
                <a:gs pos="0">
                  <a:schemeClr val="folHlink"/>
                </a:gs>
                <a:gs pos="50000">
                  <a:schemeClr val="bg1"/>
                </a:gs>
                <a:gs pos="100000">
                  <a:schemeClr val="folHlink"/>
                </a:gs>
              </a:gsLst>
              <a:lin ang="0" scaled="1"/>
            </a:gradFill>
            <a:ln>
              <a:noFill/>
            </a:ln>
            <a:effectLst/>
            <a:extLst>
              <a:ext uri="{91240B29-F687-4F45-9708-019B960494DF}">
                <a14:hiddenLine xmlns:a14="http://schemas.microsoft.com/office/drawing/2010/main" w="6350" algn="ctr">
                  <a:solidFill>
                    <a:schemeClr val="tx1"/>
                  </a:solidFill>
                  <a:prstDash val="sysDot"/>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136202" name="AutoShape 10"/>
            <p:cNvSpPr>
              <a:spLocks noChangeArrowheads="1"/>
            </p:cNvSpPr>
            <p:nvPr/>
          </p:nvSpPr>
          <p:spPr bwMode="gray">
            <a:xfrm flipH="1">
              <a:off x="4278" y="2101"/>
              <a:ext cx="435" cy="462"/>
            </a:xfrm>
            <a:prstGeom prst="rightArrow">
              <a:avLst>
                <a:gd name="adj1" fmla="val 50000"/>
                <a:gd name="adj2" fmla="val 41667"/>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136210" name="Rectangle 18"/>
            <p:cNvSpPr>
              <a:spLocks noChangeArrowheads="1"/>
            </p:cNvSpPr>
            <p:nvPr/>
          </p:nvSpPr>
          <p:spPr bwMode="auto">
            <a:xfrm>
              <a:off x="912" y="2003"/>
              <a:ext cx="3370" cy="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ar-EG" sz="3200" dirty="0" smtClean="0">
                  <a:latin typeface="AGA Arabesque" pitchFamily="2" charset="2"/>
                  <a:ea typeface="Times New Roman" pitchFamily="18" charset="0"/>
                  <a:cs typeface="AdvertisingBold" pitchFamily="2" charset="-78"/>
                </a:rPr>
                <a:t>قيِّم </a:t>
              </a:r>
              <a:r>
                <a:rPr lang="ar-EG" sz="3200" dirty="0" smtClean="0">
                  <a:latin typeface="AGA Arabesque" pitchFamily="2" charset="2"/>
                  <a:ea typeface="Times New Roman" pitchFamily="18" charset="0"/>
                  <a:cs typeface="AdvertisingBold" pitchFamily="2" charset="-78"/>
                </a:rPr>
                <a:t>مهاراتك </a:t>
              </a:r>
              <a:r>
                <a:rPr lang="ar-EG" sz="3200" dirty="0" smtClean="0">
                  <a:latin typeface="AGA Arabesque" pitchFamily="2" charset="2"/>
                  <a:ea typeface="Times New Roman" pitchFamily="18" charset="0"/>
                  <a:cs typeface="AdvertisingBold" pitchFamily="2" charset="-78"/>
                </a:rPr>
                <a:t>في استخدام </a:t>
              </a:r>
              <a:r>
                <a:rPr lang="ar-EG" sz="3200" dirty="0" smtClean="0">
                  <a:latin typeface="AGA Arabesque" pitchFamily="2" charset="2"/>
                  <a:ea typeface="Times New Roman" pitchFamily="18" charset="0"/>
                  <a:cs typeface="AdvertisingBold" pitchFamily="2" charset="-78"/>
                </a:rPr>
                <a:t>الحوار</a:t>
              </a:r>
              <a:endParaRPr lang="ar-EG" sz="3600" dirty="0">
                <a:cs typeface="AdvertisingBold" pitchFamily="2" charset="-78"/>
              </a:endParaRPr>
            </a:p>
          </p:txBody>
        </p:sp>
      </p:grpSp>
      <p:sp>
        <p:nvSpPr>
          <p:cNvPr id="2" name="Flowchart: Stored Data 1"/>
          <p:cNvSpPr/>
          <p:nvPr/>
        </p:nvSpPr>
        <p:spPr>
          <a:xfrm>
            <a:off x="4298950" y="4345781"/>
            <a:ext cx="3733800" cy="1676400"/>
          </a:xfrm>
          <a:prstGeom prst="flowChartOnlineStorage">
            <a:avLst/>
          </a:prstGeom>
        </p:spPr>
        <p:style>
          <a:lnRef idx="0">
            <a:schemeClr val="accent4"/>
          </a:lnRef>
          <a:fillRef idx="3">
            <a:schemeClr val="accent4"/>
          </a:fillRef>
          <a:effectRef idx="3">
            <a:schemeClr val="accent4"/>
          </a:effectRef>
          <a:fontRef idx="minor">
            <a:schemeClr val="lt1"/>
          </a:fontRef>
        </p:style>
        <p:txBody>
          <a:bodyPr rtlCol="1" anchor="ctr"/>
          <a:lstStyle/>
          <a:p>
            <a:pPr algn="ctr"/>
            <a:r>
              <a:rPr lang="ar-EG" sz="3600" dirty="0">
                <a:cs typeface="AdvertisingBold" pitchFamily="2" charset="-78"/>
              </a:rPr>
              <a:t>ورقة </a:t>
            </a:r>
            <a:r>
              <a:rPr lang="ar-EG" sz="3600" dirty="0" smtClean="0">
                <a:cs typeface="AdvertisingBold" pitchFamily="2" charset="-78"/>
              </a:rPr>
              <a:t>موزعة</a:t>
            </a:r>
          </a:p>
          <a:p>
            <a:pPr algn="ctr"/>
            <a:r>
              <a:rPr lang="ar-EG" sz="3600" dirty="0" smtClean="0">
                <a:cs typeface="AdvertisingBold" pitchFamily="2" charset="-78"/>
              </a:rPr>
              <a:t>( 4)</a:t>
            </a:r>
            <a:endParaRPr lang="ar-EG" sz="3600" dirty="0">
              <a:cs typeface="AdvertisingBold" pitchFamily="2" charset="-78"/>
            </a:endParaRPr>
          </a:p>
        </p:txBody>
      </p:sp>
    </p:spTree>
    <p:extLst>
      <p:ext uri="{BB962C8B-B14F-4D97-AF65-F5344CB8AC3E}">
        <p14:creationId xmlns:p14="http://schemas.microsoft.com/office/powerpoint/2010/main" val="117518637"/>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nodeType="clickEffect">
                                  <p:stCondLst>
                                    <p:cond delay="0"/>
                                  </p:stCondLst>
                                  <p:childTnLst>
                                    <p:set>
                                      <p:cBhvr>
                                        <p:cTn id="6" dur="1" fill="hold">
                                          <p:stCondLst>
                                            <p:cond delay="0"/>
                                          </p:stCondLst>
                                        </p:cTn>
                                        <p:tgtEl>
                                          <p:spTgt spid="136211"/>
                                        </p:tgtEl>
                                        <p:attrNameLst>
                                          <p:attrName>style.visibility</p:attrName>
                                        </p:attrNameLst>
                                      </p:cBhvr>
                                      <p:to>
                                        <p:strVal val="visible"/>
                                      </p:to>
                                    </p:set>
                                    <p:animEffect transition="in" filter="wipe(down)">
                                      <p:cBhvr>
                                        <p:cTn id="7" dur="290">
                                          <p:stCondLst>
                                            <p:cond delay="0"/>
                                          </p:stCondLst>
                                        </p:cTn>
                                        <p:tgtEl>
                                          <p:spTgt spid="136211"/>
                                        </p:tgtEl>
                                      </p:cBhvr>
                                    </p:animEffect>
                                    <p:anim calcmode="lin" valueType="num">
                                      <p:cBhvr>
                                        <p:cTn id="8" dur="911" tmFilter="0,0; 0.14,0.36; 0.43,0.73; 0.71,0.91; 1.0,1.0">
                                          <p:stCondLst>
                                            <p:cond delay="0"/>
                                          </p:stCondLst>
                                        </p:cTn>
                                        <p:tgtEl>
                                          <p:spTgt spid="136211"/>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136211"/>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136211"/>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136211"/>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136211"/>
                                        </p:tgtEl>
                                        <p:attrNameLst>
                                          <p:attrName>ppt_y</p:attrName>
                                        </p:attrNameLst>
                                      </p:cBhvr>
                                      <p:tavLst>
                                        <p:tav tm="0" fmla="#ppt_y-sin(pi*$)/81">
                                          <p:val>
                                            <p:fltVal val="0"/>
                                          </p:val>
                                        </p:tav>
                                        <p:tav tm="100000">
                                          <p:val>
                                            <p:fltVal val="1"/>
                                          </p:val>
                                        </p:tav>
                                      </p:tavLst>
                                    </p:anim>
                                    <p:animScale>
                                      <p:cBhvr>
                                        <p:cTn id="13" dur="13">
                                          <p:stCondLst>
                                            <p:cond delay="325"/>
                                          </p:stCondLst>
                                        </p:cTn>
                                        <p:tgtEl>
                                          <p:spTgt spid="136211"/>
                                        </p:tgtEl>
                                      </p:cBhvr>
                                      <p:to x="100000" y="60000"/>
                                    </p:animScale>
                                    <p:animScale>
                                      <p:cBhvr>
                                        <p:cTn id="14" dur="83" decel="50000">
                                          <p:stCondLst>
                                            <p:cond delay="338"/>
                                          </p:stCondLst>
                                        </p:cTn>
                                        <p:tgtEl>
                                          <p:spTgt spid="136211"/>
                                        </p:tgtEl>
                                      </p:cBhvr>
                                      <p:to x="100000" y="100000"/>
                                    </p:animScale>
                                    <p:animScale>
                                      <p:cBhvr>
                                        <p:cTn id="15" dur="13">
                                          <p:stCondLst>
                                            <p:cond delay="656"/>
                                          </p:stCondLst>
                                        </p:cTn>
                                        <p:tgtEl>
                                          <p:spTgt spid="136211"/>
                                        </p:tgtEl>
                                      </p:cBhvr>
                                      <p:to x="100000" y="80000"/>
                                    </p:animScale>
                                    <p:animScale>
                                      <p:cBhvr>
                                        <p:cTn id="16" dur="83" decel="50000">
                                          <p:stCondLst>
                                            <p:cond delay="669"/>
                                          </p:stCondLst>
                                        </p:cTn>
                                        <p:tgtEl>
                                          <p:spTgt spid="136211"/>
                                        </p:tgtEl>
                                      </p:cBhvr>
                                      <p:to x="100000" y="100000"/>
                                    </p:animScale>
                                    <p:animScale>
                                      <p:cBhvr>
                                        <p:cTn id="17" dur="13">
                                          <p:stCondLst>
                                            <p:cond delay="821"/>
                                          </p:stCondLst>
                                        </p:cTn>
                                        <p:tgtEl>
                                          <p:spTgt spid="136211"/>
                                        </p:tgtEl>
                                      </p:cBhvr>
                                      <p:to x="100000" y="90000"/>
                                    </p:animScale>
                                    <p:animScale>
                                      <p:cBhvr>
                                        <p:cTn id="18" dur="83" decel="50000">
                                          <p:stCondLst>
                                            <p:cond delay="834"/>
                                          </p:stCondLst>
                                        </p:cTn>
                                        <p:tgtEl>
                                          <p:spTgt spid="136211"/>
                                        </p:tgtEl>
                                      </p:cBhvr>
                                      <p:to x="100000" y="100000"/>
                                    </p:animScale>
                                    <p:animScale>
                                      <p:cBhvr>
                                        <p:cTn id="19" dur="13">
                                          <p:stCondLst>
                                            <p:cond delay="904"/>
                                          </p:stCondLst>
                                        </p:cTn>
                                        <p:tgtEl>
                                          <p:spTgt spid="136211"/>
                                        </p:tgtEl>
                                      </p:cBhvr>
                                      <p:to x="100000" y="95000"/>
                                    </p:animScale>
                                    <p:animScale>
                                      <p:cBhvr>
                                        <p:cTn id="20" dur="83" decel="50000">
                                          <p:stCondLst>
                                            <p:cond delay="917"/>
                                          </p:stCondLst>
                                        </p:cTn>
                                        <p:tgtEl>
                                          <p:spTgt spid="136211"/>
                                        </p:tgtEl>
                                      </p:cBhvr>
                                      <p:to x="100000" y="100000"/>
                                    </p:animScale>
                                  </p:childTnLst>
                                </p:cTn>
                              </p:par>
                            </p:childTnLst>
                          </p:cTn>
                        </p:par>
                      </p:childTnLst>
                    </p:cTn>
                  </p:par>
                  <p:par>
                    <p:cTn id="21" fill="hold" nodeType="clickPar">
                      <p:stCondLst>
                        <p:cond delay="indefinite"/>
                      </p:stCondLst>
                      <p:childTnLst>
                        <p:par>
                          <p:cTn id="22" fill="hold" nodeType="withGroup">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1000"/>
                                        <p:tgtEl>
                                          <p:spTgt spid="2"/>
                                        </p:tgtEl>
                                      </p:cBhvr>
                                    </p:animEffect>
                                    <p:anim calcmode="lin" valueType="num">
                                      <p:cBhvr>
                                        <p:cTn id="26" dur="1000" fill="hold"/>
                                        <p:tgtEl>
                                          <p:spTgt spid="2"/>
                                        </p:tgtEl>
                                        <p:attrNameLst>
                                          <p:attrName>ppt_x</p:attrName>
                                        </p:attrNameLst>
                                      </p:cBhvr>
                                      <p:tavLst>
                                        <p:tav tm="0">
                                          <p:val>
                                            <p:strVal val="#ppt_x"/>
                                          </p:val>
                                        </p:tav>
                                        <p:tav tm="100000">
                                          <p:val>
                                            <p:strVal val="#ppt_x"/>
                                          </p:val>
                                        </p:tav>
                                      </p:tavLst>
                                    </p:anim>
                                    <p:anim calcmode="lin" valueType="num">
                                      <p:cBhvr>
                                        <p:cTn id="2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2" presetClass="entr" presetSubtype="2" fill="hold" nodeType="clickEffect">
                                  <p:stCondLst>
                                    <p:cond delay="0"/>
                                  </p:stCondLst>
                                  <p:childTnLst>
                                    <p:set>
                                      <p:cBhvr>
                                        <p:cTn id="31" dur="1" fill="hold">
                                          <p:stCondLst>
                                            <p:cond delay="0"/>
                                          </p:stCondLst>
                                        </p:cTn>
                                        <p:tgtEl>
                                          <p:spTgt spid="136212"/>
                                        </p:tgtEl>
                                        <p:attrNameLst>
                                          <p:attrName>style.visibility</p:attrName>
                                        </p:attrNameLst>
                                      </p:cBhvr>
                                      <p:to>
                                        <p:strVal val="visible"/>
                                      </p:to>
                                    </p:set>
                                    <p:animEffect transition="in" filter="slide(fromRight)">
                                      <p:cBhvr>
                                        <p:cTn id="32" dur="1000"/>
                                        <p:tgtEl>
                                          <p:spTgt spid="1362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54940" y="132540"/>
            <a:ext cx="7184504" cy="681697"/>
          </a:xfrm>
          <a:prstGeom prst="rect">
            <a:avLst/>
          </a:prstGeom>
          <a:solidFill>
            <a:schemeClr val="accent6">
              <a:lumMod val="75000"/>
            </a:schemeClr>
          </a:solidFill>
        </p:spPr>
        <p:style>
          <a:lnRef idx="1">
            <a:schemeClr val="accent3"/>
          </a:lnRef>
          <a:fillRef idx="2">
            <a:schemeClr val="accent3"/>
          </a:fillRef>
          <a:effectRef idx="1">
            <a:schemeClr val="accent3"/>
          </a:effectRef>
          <a:fontRef idx="minor">
            <a:schemeClr val="dk1"/>
          </a:fontRef>
        </p:style>
        <p:txBody>
          <a:bodyPr rtlCol="1" anchor="ctr"/>
          <a:lstStyle/>
          <a:p>
            <a:pPr algn="ctr"/>
            <a:r>
              <a:rPr lang="ar-EG" sz="4000" dirty="0">
                <a:solidFill>
                  <a:schemeClr val="bg1"/>
                </a:solidFill>
                <a:cs typeface="AdvertisingExtraBold" pitchFamily="2" charset="-78"/>
              </a:rPr>
              <a:t>تقييم الاستقصاء </a:t>
            </a:r>
          </a:p>
        </p:txBody>
      </p:sp>
      <p:grpSp>
        <p:nvGrpSpPr>
          <p:cNvPr id="2" name="Group 1"/>
          <p:cNvGrpSpPr/>
          <p:nvPr/>
        </p:nvGrpSpPr>
        <p:grpSpPr>
          <a:xfrm>
            <a:off x="914400" y="1003109"/>
            <a:ext cx="7848600" cy="5702491"/>
            <a:chOff x="914400" y="1003109"/>
            <a:chExt cx="7225043" cy="5702491"/>
          </a:xfrm>
        </p:grpSpPr>
        <p:grpSp>
          <p:nvGrpSpPr>
            <p:cNvPr id="58473" name="Group 105"/>
            <p:cNvGrpSpPr>
              <a:grpSpLocks/>
            </p:cNvGrpSpPr>
            <p:nvPr/>
          </p:nvGrpSpPr>
          <p:grpSpPr bwMode="auto">
            <a:xfrm>
              <a:off x="6259957" y="1003109"/>
              <a:ext cx="1879486" cy="700633"/>
              <a:chOff x="4076" y="709"/>
              <a:chExt cx="1390" cy="444"/>
            </a:xfrm>
            <a:solidFill>
              <a:schemeClr val="accent6">
                <a:lumMod val="60000"/>
                <a:lumOff val="40000"/>
              </a:schemeClr>
            </a:solidFill>
          </p:grpSpPr>
          <p:sp>
            <p:nvSpPr>
              <p:cNvPr id="25645" name="Rectangle 106"/>
              <p:cNvSpPr>
                <a:spLocks noChangeArrowheads="1"/>
              </p:cNvSpPr>
              <p:nvPr/>
            </p:nvSpPr>
            <p:spPr bwMode="auto">
              <a:xfrm>
                <a:off x="4076" y="709"/>
                <a:ext cx="1390" cy="444"/>
              </a:xfrm>
              <a:prstGeom prst="rect">
                <a:avLst/>
              </a:prstGeom>
              <a:grpFill/>
              <a:ln w="76200" cmpd="tri">
                <a:solidFill>
                  <a:srgbClr val="66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5646" name="Rectangle 107"/>
              <p:cNvSpPr>
                <a:spLocks noChangeArrowheads="1"/>
              </p:cNvSpPr>
              <p:nvPr/>
            </p:nvSpPr>
            <p:spPr bwMode="auto">
              <a:xfrm>
                <a:off x="4172" y="830"/>
                <a:ext cx="1198" cy="170"/>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tabLst>
                    <a:tab pos="701675" algn="l"/>
                  </a:tabLst>
                </a:pPr>
                <a:r>
                  <a:rPr lang="ar-SA" sz="3200" dirty="0">
                    <a:solidFill>
                      <a:schemeClr val="bg1"/>
                    </a:solidFill>
                    <a:ea typeface="Times New Roman" pitchFamily="18" charset="0"/>
                    <a:cs typeface="AdvertisingBold" pitchFamily="2" charset="-78"/>
                  </a:rPr>
                  <a:t>الدرجة</a:t>
                </a:r>
                <a:endParaRPr lang="ar-EG" sz="3200" dirty="0">
                  <a:solidFill>
                    <a:schemeClr val="bg1"/>
                  </a:solidFill>
                  <a:ea typeface="Times New Roman" pitchFamily="18" charset="0"/>
                  <a:cs typeface="AdvertisingBold" pitchFamily="2" charset="-78"/>
                </a:endParaRPr>
              </a:p>
            </p:txBody>
          </p:sp>
        </p:grpSp>
        <p:grpSp>
          <p:nvGrpSpPr>
            <p:cNvPr id="58507" name="Group 139"/>
            <p:cNvGrpSpPr>
              <a:grpSpLocks/>
            </p:cNvGrpSpPr>
            <p:nvPr/>
          </p:nvGrpSpPr>
          <p:grpSpPr bwMode="auto">
            <a:xfrm>
              <a:off x="914400" y="1003109"/>
              <a:ext cx="5345554" cy="700633"/>
              <a:chOff x="2137" y="709"/>
              <a:chExt cx="1858" cy="444"/>
            </a:xfrm>
            <a:solidFill>
              <a:schemeClr val="accent6">
                <a:lumMod val="60000"/>
                <a:lumOff val="40000"/>
              </a:schemeClr>
            </a:solidFill>
          </p:grpSpPr>
          <p:sp>
            <p:nvSpPr>
              <p:cNvPr id="25643" name="Rectangle 103"/>
              <p:cNvSpPr>
                <a:spLocks noChangeArrowheads="1"/>
              </p:cNvSpPr>
              <p:nvPr/>
            </p:nvSpPr>
            <p:spPr bwMode="auto">
              <a:xfrm>
                <a:off x="2137" y="709"/>
                <a:ext cx="1858" cy="444"/>
              </a:xfrm>
              <a:prstGeom prst="rect">
                <a:avLst/>
              </a:prstGeom>
              <a:grpFill/>
              <a:ln w="76200" cmpd="tri">
                <a:solidFill>
                  <a:srgbClr val="66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5644" name="Rectangle 108"/>
              <p:cNvSpPr>
                <a:spLocks noChangeArrowheads="1"/>
              </p:cNvSpPr>
              <p:nvPr/>
            </p:nvSpPr>
            <p:spPr bwMode="auto">
              <a:xfrm>
                <a:off x="2325" y="830"/>
                <a:ext cx="1383" cy="202"/>
              </a:xfrm>
              <a:prstGeom prst="rect">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tabLst>
                    <a:tab pos="701675" algn="l"/>
                  </a:tabLst>
                </a:pPr>
                <a:r>
                  <a:rPr lang="ar-SA" sz="3200" dirty="0">
                    <a:solidFill>
                      <a:schemeClr val="bg1"/>
                    </a:solidFill>
                    <a:cs typeface="AdvertisingBold" pitchFamily="2" charset="-78"/>
                  </a:rPr>
                  <a:t>التقييم</a:t>
                </a:r>
              </a:p>
            </p:txBody>
          </p:sp>
        </p:grpSp>
        <p:grpSp>
          <p:nvGrpSpPr>
            <p:cNvPr id="58478" name="Group 110"/>
            <p:cNvGrpSpPr>
              <a:grpSpLocks/>
            </p:cNvGrpSpPr>
            <p:nvPr/>
          </p:nvGrpSpPr>
          <p:grpSpPr bwMode="auto">
            <a:xfrm>
              <a:off x="6259957" y="1740960"/>
              <a:ext cx="1879080" cy="1657583"/>
              <a:chOff x="4519" y="1153"/>
              <a:chExt cx="947" cy="717"/>
            </a:xfrm>
            <a:solidFill>
              <a:schemeClr val="tx2">
                <a:lumMod val="20000"/>
                <a:lumOff val="80000"/>
              </a:schemeClr>
            </a:solidFill>
          </p:grpSpPr>
          <p:sp>
            <p:nvSpPr>
              <p:cNvPr id="25639" name="Rectangle 111"/>
              <p:cNvSpPr>
                <a:spLocks noChangeArrowheads="1"/>
              </p:cNvSpPr>
              <p:nvPr/>
            </p:nvSpPr>
            <p:spPr bwMode="auto">
              <a:xfrm>
                <a:off x="4519" y="1153"/>
                <a:ext cx="947" cy="717"/>
              </a:xfrm>
              <a:prstGeom prst="rect">
                <a:avLst/>
              </a:prstGeom>
              <a:grpFill/>
              <a:ln w="28575">
                <a:solidFill>
                  <a:schemeClr val="accent6">
                    <a:lumMod val="75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5640" name="Rectangle 112"/>
              <p:cNvSpPr>
                <a:spLocks noChangeArrowheads="1"/>
              </p:cNvSpPr>
              <p:nvPr/>
            </p:nvSpPr>
            <p:spPr bwMode="auto">
              <a:xfrm>
                <a:off x="4519" y="1227"/>
                <a:ext cx="851" cy="572"/>
              </a:xfrm>
              <a:prstGeom prst="rect">
                <a:avLst/>
              </a:prstGeom>
              <a:grp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tabLst>
                    <a:tab pos="701675" algn="l"/>
                  </a:tabLst>
                </a:pPr>
                <a:r>
                  <a:rPr lang="ar-EG" sz="2400" dirty="0">
                    <a:ea typeface="Times New Roman" pitchFamily="18" charset="0"/>
                    <a:cs typeface="AdvertisingBold" pitchFamily="2" charset="-78"/>
                  </a:rPr>
                  <a:t>من صفر </a:t>
                </a:r>
                <a:r>
                  <a:rPr lang="ar-EG" sz="2400" dirty="0" smtClean="0">
                    <a:ea typeface="Times New Roman" pitchFamily="18" charset="0"/>
                    <a:cs typeface="AdvertisingBold" pitchFamily="2" charset="-78"/>
                  </a:rPr>
                  <a:t>: 20</a:t>
                </a:r>
                <a:endParaRPr lang="ar-EG" sz="2400" dirty="0">
                  <a:ea typeface="Times New Roman" pitchFamily="18" charset="0"/>
                  <a:cs typeface="AdvertisingBold" pitchFamily="2" charset="-78"/>
                </a:endParaRPr>
              </a:p>
            </p:txBody>
          </p:sp>
        </p:grpSp>
        <p:grpSp>
          <p:nvGrpSpPr>
            <p:cNvPr id="58503" name="Group 135"/>
            <p:cNvGrpSpPr>
              <a:grpSpLocks/>
            </p:cNvGrpSpPr>
            <p:nvPr/>
          </p:nvGrpSpPr>
          <p:grpSpPr bwMode="auto">
            <a:xfrm>
              <a:off x="914400" y="1740960"/>
              <a:ext cx="5345556" cy="1657583"/>
              <a:chOff x="2137" y="1153"/>
              <a:chExt cx="1858" cy="717"/>
            </a:xfrm>
            <a:solidFill>
              <a:schemeClr val="tx2">
                <a:lumMod val="20000"/>
                <a:lumOff val="80000"/>
              </a:schemeClr>
            </a:solidFill>
          </p:grpSpPr>
          <p:sp>
            <p:nvSpPr>
              <p:cNvPr id="25637" name="Rectangle 92"/>
              <p:cNvSpPr>
                <a:spLocks noChangeArrowheads="1"/>
              </p:cNvSpPr>
              <p:nvPr/>
            </p:nvSpPr>
            <p:spPr bwMode="auto">
              <a:xfrm>
                <a:off x="2137" y="1153"/>
                <a:ext cx="1858" cy="717"/>
              </a:xfrm>
              <a:prstGeom prst="rect">
                <a:avLst/>
              </a:prstGeom>
              <a:grpFill/>
              <a:ln w="28575">
                <a:solidFill>
                  <a:schemeClr val="accent6">
                    <a:lumMod val="75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5638" name="Rectangle 113"/>
              <p:cNvSpPr>
                <a:spLocks noChangeArrowheads="1"/>
              </p:cNvSpPr>
              <p:nvPr/>
            </p:nvSpPr>
            <p:spPr bwMode="auto">
              <a:xfrm>
                <a:off x="2154" y="1217"/>
                <a:ext cx="1828" cy="587"/>
              </a:xfrm>
              <a:prstGeom prst="rect">
                <a:avLst/>
              </a:prstGeom>
              <a:grp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tabLst>
                    <a:tab pos="701675" algn="l"/>
                  </a:tabLst>
                </a:pPr>
                <a:r>
                  <a:rPr lang="ar-SA" sz="1600" dirty="0">
                    <a:ea typeface="Times New Roman" pitchFamily="18" charset="0"/>
                    <a:cs typeface="AdvertisingExtraBold" pitchFamily="2" charset="-78"/>
                  </a:rPr>
                  <a:t>يبدو أنك لا تعتمد كثيرًا على الحوار في تربية ابنك، رغم أن الحوار فعال للغاية في تعديل السلوك. ابدأ من الآن في محاورة ابنك والاستماع إلى مشكلاته، يمكنك أن تخصص ساعة أسبوعيًّا يوم العطلة للتحاور الأسري.</a:t>
                </a:r>
              </a:p>
            </p:txBody>
          </p:sp>
        </p:grpSp>
        <p:grpSp>
          <p:nvGrpSpPr>
            <p:cNvPr id="58500" name="Group 132"/>
            <p:cNvGrpSpPr>
              <a:grpSpLocks/>
            </p:cNvGrpSpPr>
            <p:nvPr/>
          </p:nvGrpSpPr>
          <p:grpSpPr bwMode="auto">
            <a:xfrm>
              <a:off x="6259957" y="3398543"/>
              <a:ext cx="1879076" cy="1492355"/>
              <a:chOff x="4030" y="1870"/>
              <a:chExt cx="1390" cy="716"/>
            </a:xfrm>
            <a:solidFill>
              <a:schemeClr val="accent6">
                <a:lumMod val="20000"/>
                <a:lumOff val="80000"/>
              </a:schemeClr>
            </a:solidFill>
          </p:grpSpPr>
          <p:sp>
            <p:nvSpPr>
              <p:cNvPr id="25633" name="Rectangle 94"/>
              <p:cNvSpPr>
                <a:spLocks noChangeArrowheads="1"/>
              </p:cNvSpPr>
              <p:nvPr/>
            </p:nvSpPr>
            <p:spPr bwMode="auto">
              <a:xfrm>
                <a:off x="4030" y="1870"/>
                <a:ext cx="1390" cy="716"/>
              </a:xfrm>
              <a:prstGeom prst="rect">
                <a:avLst/>
              </a:prstGeom>
              <a:grpFill/>
              <a:ln w="28575">
                <a:solidFill>
                  <a:schemeClr val="accent6">
                    <a:lumMod val="75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5634" name="Rectangle 115"/>
              <p:cNvSpPr>
                <a:spLocks noChangeArrowheads="1"/>
              </p:cNvSpPr>
              <p:nvPr/>
            </p:nvSpPr>
            <p:spPr bwMode="auto">
              <a:xfrm>
                <a:off x="4081" y="1953"/>
                <a:ext cx="1198" cy="572"/>
              </a:xfrm>
              <a:prstGeom prst="rect">
                <a:avLst/>
              </a:prstGeom>
              <a:grp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tabLst>
                    <a:tab pos="701675" algn="l"/>
                  </a:tabLst>
                </a:pPr>
                <a:r>
                  <a:rPr lang="ar-EG" sz="2400" dirty="0">
                    <a:cs typeface="AdvertisingBold" pitchFamily="2" charset="-78"/>
                  </a:rPr>
                  <a:t>من 21 </a:t>
                </a:r>
                <a:r>
                  <a:rPr lang="ar-EG" sz="2400" dirty="0" smtClean="0">
                    <a:cs typeface="AdvertisingBold" pitchFamily="2" charset="-78"/>
                  </a:rPr>
                  <a:t>:35</a:t>
                </a:r>
                <a:endParaRPr lang="ar-EG" sz="2400" dirty="0">
                  <a:cs typeface="AdvertisingBold" pitchFamily="2" charset="-78"/>
                </a:endParaRPr>
              </a:p>
            </p:txBody>
          </p:sp>
        </p:grpSp>
        <p:grpSp>
          <p:nvGrpSpPr>
            <p:cNvPr id="58504" name="Group 136"/>
            <p:cNvGrpSpPr>
              <a:grpSpLocks/>
            </p:cNvGrpSpPr>
            <p:nvPr/>
          </p:nvGrpSpPr>
          <p:grpSpPr bwMode="auto">
            <a:xfrm>
              <a:off x="914401" y="3399329"/>
              <a:ext cx="5345555" cy="1491569"/>
              <a:chOff x="2137" y="1839"/>
              <a:chExt cx="1858" cy="747"/>
            </a:xfrm>
            <a:solidFill>
              <a:schemeClr val="accent6">
                <a:lumMod val="20000"/>
                <a:lumOff val="80000"/>
              </a:schemeClr>
            </a:solidFill>
          </p:grpSpPr>
          <p:sp>
            <p:nvSpPr>
              <p:cNvPr id="25631" name="Rectangle 95"/>
              <p:cNvSpPr>
                <a:spLocks noChangeArrowheads="1"/>
              </p:cNvSpPr>
              <p:nvPr/>
            </p:nvSpPr>
            <p:spPr bwMode="auto">
              <a:xfrm>
                <a:off x="2137" y="1839"/>
                <a:ext cx="1858" cy="747"/>
              </a:xfrm>
              <a:prstGeom prst="rect">
                <a:avLst/>
              </a:prstGeom>
              <a:grpFill/>
              <a:ln w="28575">
                <a:solidFill>
                  <a:schemeClr val="accent6">
                    <a:lumMod val="75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5632" name="Rectangle 116"/>
              <p:cNvSpPr>
                <a:spLocks noChangeArrowheads="1"/>
              </p:cNvSpPr>
              <p:nvPr/>
            </p:nvSpPr>
            <p:spPr bwMode="auto">
              <a:xfrm>
                <a:off x="2154" y="1919"/>
                <a:ext cx="1841" cy="587"/>
              </a:xfrm>
              <a:prstGeom prst="rect">
                <a:avLst/>
              </a:prstGeom>
              <a:grp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tabLst>
                    <a:tab pos="701675" algn="l"/>
                  </a:tabLst>
                </a:pPr>
                <a:r>
                  <a:rPr lang="ar-SA" sz="1600" dirty="0">
                    <a:cs typeface="AdvertisingBold" pitchFamily="2" charset="-78"/>
                  </a:rPr>
                  <a:t>أنت تحاور ابنك بطريقة جيدة، وفي هذا تنويع طيب في أساليبك التربوية، لكن يبدو أن حواركما يفتقر إلى بعض المهارات التي تجعله فعّالًا أكثر، ارجع إلى الاستقصاء وتعرّف إلى جوانب الضعف فدعِّمها، وجوانب القوة فاستمر عليها، وحبَّذا أن تقرأ كتابًا مخصصًّا للحوار مع الأبناء.</a:t>
                </a:r>
              </a:p>
            </p:txBody>
          </p:sp>
        </p:grpSp>
        <p:grpSp>
          <p:nvGrpSpPr>
            <p:cNvPr id="58501" name="Group 133"/>
            <p:cNvGrpSpPr>
              <a:grpSpLocks/>
            </p:cNvGrpSpPr>
            <p:nvPr/>
          </p:nvGrpSpPr>
          <p:grpSpPr bwMode="auto">
            <a:xfrm>
              <a:off x="6259956" y="4890898"/>
              <a:ext cx="1879077" cy="1814702"/>
              <a:chOff x="4030" y="2586"/>
              <a:chExt cx="1390" cy="717"/>
            </a:xfrm>
            <a:solidFill>
              <a:schemeClr val="accent4">
                <a:lumMod val="40000"/>
                <a:lumOff val="60000"/>
              </a:schemeClr>
            </a:solidFill>
          </p:grpSpPr>
          <p:sp>
            <p:nvSpPr>
              <p:cNvPr id="25627" name="Rectangle 97"/>
              <p:cNvSpPr>
                <a:spLocks noChangeArrowheads="1"/>
              </p:cNvSpPr>
              <p:nvPr/>
            </p:nvSpPr>
            <p:spPr bwMode="auto">
              <a:xfrm>
                <a:off x="4030" y="2586"/>
                <a:ext cx="1390" cy="717"/>
              </a:xfrm>
              <a:prstGeom prst="rect">
                <a:avLst/>
              </a:prstGeom>
              <a:grpFill/>
              <a:ln w="28575">
                <a:solidFill>
                  <a:schemeClr val="accent6">
                    <a:lumMod val="75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5628" name="Rectangle 118"/>
              <p:cNvSpPr>
                <a:spLocks noChangeArrowheads="1"/>
              </p:cNvSpPr>
              <p:nvPr/>
            </p:nvSpPr>
            <p:spPr bwMode="auto">
              <a:xfrm>
                <a:off x="4149" y="2641"/>
                <a:ext cx="1198" cy="572"/>
              </a:xfrm>
              <a:prstGeom prst="rect">
                <a:avLst/>
              </a:prstGeom>
              <a:grp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tabLst>
                    <a:tab pos="701675" algn="l"/>
                  </a:tabLst>
                </a:pPr>
                <a:r>
                  <a:rPr lang="ar-EG" sz="2400" dirty="0">
                    <a:cs typeface="AdvertisingBold" pitchFamily="2" charset="-78"/>
                  </a:rPr>
                  <a:t>من 36 </a:t>
                </a:r>
                <a:r>
                  <a:rPr lang="ar-EG" sz="2400" dirty="0" smtClean="0">
                    <a:cs typeface="AdvertisingBold" pitchFamily="2" charset="-78"/>
                  </a:rPr>
                  <a:t>: 50</a:t>
                </a:r>
                <a:endParaRPr lang="ar-EG" sz="2400" dirty="0">
                  <a:cs typeface="AdvertisingBold" pitchFamily="2" charset="-78"/>
                </a:endParaRPr>
              </a:p>
            </p:txBody>
          </p:sp>
        </p:grpSp>
        <p:grpSp>
          <p:nvGrpSpPr>
            <p:cNvPr id="85" name="Group 136"/>
            <p:cNvGrpSpPr>
              <a:grpSpLocks/>
            </p:cNvGrpSpPr>
            <p:nvPr/>
          </p:nvGrpSpPr>
          <p:grpSpPr bwMode="auto">
            <a:xfrm>
              <a:off x="914400" y="4890898"/>
              <a:ext cx="5345555" cy="1814702"/>
              <a:chOff x="2137" y="1839"/>
              <a:chExt cx="1858" cy="747"/>
            </a:xfrm>
            <a:solidFill>
              <a:schemeClr val="accent4">
                <a:lumMod val="40000"/>
                <a:lumOff val="60000"/>
              </a:schemeClr>
            </a:solidFill>
          </p:grpSpPr>
          <p:sp>
            <p:nvSpPr>
              <p:cNvPr id="86" name="Rectangle 95"/>
              <p:cNvSpPr>
                <a:spLocks noChangeArrowheads="1"/>
              </p:cNvSpPr>
              <p:nvPr/>
            </p:nvSpPr>
            <p:spPr bwMode="auto">
              <a:xfrm>
                <a:off x="2137" y="1839"/>
                <a:ext cx="1858" cy="747"/>
              </a:xfrm>
              <a:prstGeom prst="rect">
                <a:avLst/>
              </a:prstGeom>
              <a:grpFill/>
              <a:ln w="28575">
                <a:solidFill>
                  <a:schemeClr val="accent6">
                    <a:lumMod val="75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87" name="Rectangle 116"/>
              <p:cNvSpPr>
                <a:spLocks noChangeArrowheads="1"/>
              </p:cNvSpPr>
              <p:nvPr/>
            </p:nvSpPr>
            <p:spPr bwMode="auto">
              <a:xfrm>
                <a:off x="2201" y="1919"/>
                <a:ext cx="1762" cy="587"/>
              </a:xfrm>
              <a:prstGeom prst="rect">
                <a:avLst/>
              </a:prstGeom>
              <a:grp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tabLst>
                    <a:tab pos="701675" algn="l"/>
                  </a:tabLst>
                </a:pPr>
                <a:r>
                  <a:rPr lang="ar-SA" dirty="0">
                    <a:cs typeface="AdvertisingBold" pitchFamily="2" charset="-78"/>
                  </a:rPr>
                  <a:t>ما شاء الله! أنت مُحاور جيد جدًّا لابنك، ولديك مهارات عالية تستخدمها في الحوار. أبشِر! فإن حواراتكما هذه ستترك أثرًا طيبًا طويل المدى على نفسية ابنك. داوِم على ذلك واقرأ أكثر عن مهارات الحوار مع الأبناء لتحافظ على هذا المستوى الممتاز.</a:t>
                </a:r>
              </a:p>
            </p:txBody>
          </p:sp>
        </p:grpSp>
      </p:grpSp>
    </p:spTree>
    <p:extLst>
      <p:ext uri="{BB962C8B-B14F-4D97-AF65-F5344CB8AC3E}">
        <p14:creationId xmlns:p14="http://schemas.microsoft.com/office/powerpoint/2010/main" val="867715766"/>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978" name="Group 90"/>
          <p:cNvGrpSpPr>
            <a:grpSpLocks/>
          </p:cNvGrpSpPr>
          <p:nvPr/>
        </p:nvGrpSpPr>
        <p:grpSpPr bwMode="auto">
          <a:xfrm>
            <a:off x="2362200" y="2043113"/>
            <a:ext cx="5943600" cy="774700"/>
            <a:chOff x="1820" y="1287"/>
            <a:chExt cx="3412" cy="488"/>
          </a:xfrm>
        </p:grpSpPr>
        <p:sp>
          <p:nvSpPr>
            <p:cNvPr id="37916" name="AutoShape 28"/>
            <p:cNvSpPr>
              <a:spLocks noChangeArrowheads="1"/>
            </p:cNvSpPr>
            <p:nvPr/>
          </p:nvSpPr>
          <p:spPr bwMode="gray">
            <a:xfrm flipH="1">
              <a:off x="1820" y="1287"/>
              <a:ext cx="3390" cy="488"/>
            </a:xfrm>
            <a:prstGeom prst="homePlate">
              <a:avLst>
                <a:gd name="adj" fmla="val 59144"/>
              </a:avLst>
            </a:prstGeom>
            <a:gradFill rotWithShape="1">
              <a:gsLst>
                <a:gs pos="0">
                  <a:srgbClr val="FFCC00"/>
                </a:gs>
                <a:gs pos="100000">
                  <a:srgbClr val="FFFFCC"/>
                </a:gs>
              </a:gsLst>
              <a:lin ang="0" scaled="1"/>
            </a:gradFill>
            <a:ln>
              <a:noFill/>
            </a:ln>
            <a:effectLst/>
            <a:scene3d>
              <a:camera prst="legacyObliqueTopRight"/>
              <a:lightRig rig="legacyFlat3" dir="b"/>
            </a:scene3d>
            <a:sp3d extrusionH="430200" prstMaterial="legacyMatte">
              <a:bevelT w="13500" h="13500" prst="angle"/>
              <a:bevelB w="13500" h="13500" prst="angle"/>
              <a:extrusionClr>
                <a:srgbClr val="FFCC00"/>
              </a:extrusionClr>
            </a:sp3d>
            <a:extLst>
              <a:ext uri="{91240B29-F687-4F45-9708-019B960494DF}">
                <a14:hiddenLine xmlns:a14="http://schemas.microsoft.com/office/drawing/2010/main" w="9525" algn="ctr">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ar-EG"/>
            </a:p>
          </p:txBody>
        </p:sp>
        <p:sp>
          <p:nvSpPr>
            <p:cNvPr id="37952" name="Rectangle 64"/>
            <p:cNvSpPr>
              <a:spLocks noChangeArrowheads="1"/>
            </p:cNvSpPr>
            <p:nvPr/>
          </p:nvSpPr>
          <p:spPr bwMode="auto">
            <a:xfrm>
              <a:off x="2064" y="1373"/>
              <a:ext cx="3168"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tabLst>
                  <a:tab pos="473075" algn="l"/>
                </a:tabLst>
              </a:pPr>
              <a:r>
                <a:rPr lang="ar-EG" sz="2400" dirty="0" smtClean="0">
                  <a:solidFill>
                    <a:srgbClr val="996633"/>
                  </a:solidFill>
                  <a:cs typeface="AdvertisingExtraBold" pitchFamily="2" charset="-78"/>
                </a:rPr>
                <a:t>الأصل </a:t>
              </a:r>
              <a:r>
                <a:rPr lang="ar-EG" sz="2400" dirty="0" smtClean="0">
                  <a:solidFill>
                    <a:srgbClr val="996633"/>
                  </a:solidFill>
                  <a:cs typeface="AdvertisingExtraBold" pitchFamily="2" charset="-78"/>
                </a:rPr>
                <a:t>اللغوي </a:t>
              </a:r>
              <a:r>
                <a:rPr lang="ar-EG" sz="2400" dirty="0" smtClean="0">
                  <a:solidFill>
                    <a:srgbClr val="996633"/>
                  </a:solidFill>
                  <a:cs typeface="AdvertisingExtraBold" pitchFamily="2" charset="-78"/>
                </a:rPr>
                <a:t>للثواب والعقاب.</a:t>
              </a:r>
              <a:endParaRPr lang="ar-EG" sz="2400" dirty="0">
                <a:solidFill>
                  <a:srgbClr val="996633"/>
                </a:solidFill>
                <a:cs typeface="AdvertisingExtraBold" pitchFamily="2" charset="-78"/>
              </a:endParaRPr>
            </a:p>
          </p:txBody>
        </p:sp>
      </p:grpSp>
      <p:grpSp>
        <p:nvGrpSpPr>
          <p:cNvPr id="37960" name="Group 72"/>
          <p:cNvGrpSpPr>
            <a:grpSpLocks/>
          </p:cNvGrpSpPr>
          <p:nvPr/>
        </p:nvGrpSpPr>
        <p:grpSpPr bwMode="auto">
          <a:xfrm>
            <a:off x="1600200" y="3124200"/>
            <a:ext cx="6670675" cy="774700"/>
            <a:chOff x="1357" y="1837"/>
            <a:chExt cx="3853" cy="488"/>
          </a:xfrm>
        </p:grpSpPr>
        <p:sp>
          <p:nvSpPr>
            <p:cNvPr id="37913" name="AutoShape 25"/>
            <p:cNvSpPr>
              <a:spLocks noChangeArrowheads="1"/>
            </p:cNvSpPr>
            <p:nvPr/>
          </p:nvSpPr>
          <p:spPr bwMode="gray">
            <a:xfrm flipH="1">
              <a:off x="1357" y="1837"/>
              <a:ext cx="3853" cy="488"/>
            </a:xfrm>
            <a:prstGeom prst="homePlate">
              <a:avLst>
                <a:gd name="adj" fmla="val 67221"/>
              </a:avLst>
            </a:prstGeom>
            <a:gradFill rotWithShape="1">
              <a:gsLst>
                <a:gs pos="0">
                  <a:srgbClr val="FF9933"/>
                </a:gs>
                <a:gs pos="100000">
                  <a:srgbClr val="FFCC66"/>
                </a:gs>
              </a:gsLst>
              <a:lin ang="0" scaled="1"/>
            </a:gradFill>
            <a:ln>
              <a:noFill/>
            </a:ln>
            <a:effectLst/>
            <a:scene3d>
              <a:camera prst="legacyObliqueTopRight"/>
              <a:lightRig rig="legacyFlat3" dir="b"/>
            </a:scene3d>
            <a:sp3d extrusionH="430200" prstMaterial="legacyMatte">
              <a:bevelT w="13500" h="13500" prst="angle"/>
              <a:bevelB w="13500" h="13500" prst="angle"/>
              <a:extrusionClr>
                <a:srgbClr val="FF9933"/>
              </a:extrusionClr>
            </a:sp3d>
            <a:extLst>
              <a:ext uri="{91240B29-F687-4F45-9708-019B960494DF}">
                <a14:hiddenLine xmlns:a14="http://schemas.microsoft.com/office/drawing/2010/main" w="9525" algn="ctr">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ar-EG"/>
            </a:p>
          </p:txBody>
        </p:sp>
        <p:sp>
          <p:nvSpPr>
            <p:cNvPr id="37956" name="Rectangle 68"/>
            <p:cNvSpPr>
              <a:spLocks noChangeArrowheads="1"/>
            </p:cNvSpPr>
            <p:nvPr/>
          </p:nvSpPr>
          <p:spPr bwMode="auto">
            <a:xfrm>
              <a:off x="1728" y="1868"/>
              <a:ext cx="3456"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ar-EG" sz="2400" dirty="0" smtClean="0">
                  <a:cs typeface="AdvertisingExtraBold" pitchFamily="2" charset="-78"/>
                </a:rPr>
                <a:t>الترغيب والترهيب قبل الثواب والعقاب</a:t>
              </a:r>
              <a:endParaRPr lang="en-US" sz="2400" dirty="0">
                <a:cs typeface="AdvertisingExtraBold" pitchFamily="2" charset="-78"/>
              </a:endParaRPr>
            </a:p>
          </p:txBody>
        </p:sp>
      </p:grpSp>
      <p:grpSp>
        <p:nvGrpSpPr>
          <p:cNvPr id="37961" name="Group 73"/>
          <p:cNvGrpSpPr>
            <a:grpSpLocks/>
          </p:cNvGrpSpPr>
          <p:nvPr/>
        </p:nvGrpSpPr>
        <p:grpSpPr bwMode="auto">
          <a:xfrm>
            <a:off x="890155" y="4210666"/>
            <a:ext cx="7429500" cy="774700"/>
            <a:chOff x="1041" y="2377"/>
            <a:chExt cx="4214" cy="488"/>
          </a:xfrm>
        </p:grpSpPr>
        <p:sp>
          <p:nvSpPr>
            <p:cNvPr id="37906" name="AutoShape 18"/>
            <p:cNvSpPr>
              <a:spLocks noChangeArrowheads="1"/>
            </p:cNvSpPr>
            <p:nvPr/>
          </p:nvSpPr>
          <p:spPr bwMode="gray">
            <a:xfrm flipH="1">
              <a:off x="1041" y="2377"/>
              <a:ext cx="4167" cy="488"/>
            </a:xfrm>
            <a:prstGeom prst="homePlate">
              <a:avLst>
                <a:gd name="adj" fmla="val 63568"/>
              </a:avLst>
            </a:prstGeom>
            <a:gradFill rotWithShape="1">
              <a:gsLst>
                <a:gs pos="0">
                  <a:srgbClr val="5491D4"/>
                </a:gs>
                <a:gs pos="100000">
                  <a:srgbClr val="99CCFF"/>
                </a:gs>
              </a:gsLst>
              <a:lin ang="0" scaled="1"/>
            </a:gradFill>
            <a:ln>
              <a:noFill/>
            </a:ln>
            <a:effectLst/>
            <a:scene3d>
              <a:camera prst="legacyObliqueTopRight"/>
              <a:lightRig rig="legacyFlat3" dir="b"/>
            </a:scene3d>
            <a:sp3d extrusionH="430200" prstMaterial="legacyMatte">
              <a:bevelT w="13500" h="13500" prst="angle"/>
              <a:bevelB w="13500" h="13500" prst="angle"/>
              <a:extrusionClr>
                <a:srgbClr val="5491D4"/>
              </a:extrusionClr>
            </a:sp3d>
            <a:extLst>
              <a:ext uri="{91240B29-F687-4F45-9708-019B960494DF}">
                <a14:hiddenLine xmlns:a14="http://schemas.microsoft.com/office/drawing/2010/main" w="9525" algn="ctr">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ar-EG"/>
            </a:p>
          </p:txBody>
        </p:sp>
        <p:sp>
          <p:nvSpPr>
            <p:cNvPr id="37958" name="Rectangle 70"/>
            <p:cNvSpPr>
              <a:spLocks noChangeArrowheads="1"/>
            </p:cNvSpPr>
            <p:nvPr/>
          </p:nvSpPr>
          <p:spPr bwMode="auto">
            <a:xfrm>
              <a:off x="1357" y="2419"/>
              <a:ext cx="3898"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ar-EG" sz="2400" dirty="0" smtClean="0">
                  <a:solidFill>
                    <a:schemeClr val="bg1"/>
                  </a:solidFill>
                  <a:cs typeface="AdvertisingExtraBold" pitchFamily="2" charset="-78"/>
                </a:rPr>
                <a:t>قصة عباد بن شرحبيل مع الرسول </a:t>
              </a:r>
              <a:r>
                <a:rPr lang="ar-EG" sz="2400" dirty="0" smtClean="0">
                  <a:solidFill>
                    <a:schemeClr val="bg1"/>
                  </a:solidFill>
                  <a:cs typeface="AdvertisingExtraBold" pitchFamily="2" charset="-78"/>
                </a:rPr>
                <a:t> </a:t>
              </a:r>
              <a:r>
                <a:rPr lang="ar-EG" sz="2400" dirty="0" smtClean="0">
                  <a:solidFill>
                    <a:schemeClr val="bg1"/>
                  </a:solidFill>
                  <a:cs typeface="Rateb lotus20" pitchFamily="2" charset="-78"/>
                </a:rPr>
                <a:t>×</a:t>
              </a:r>
              <a:endParaRPr lang="en-US" sz="2400" dirty="0">
                <a:solidFill>
                  <a:schemeClr val="bg1"/>
                </a:solidFill>
                <a:cs typeface="Rateb lotus20" pitchFamily="2" charset="-78"/>
              </a:endParaRPr>
            </a:p>
          </p:txBody>
        </p:sp>
      </p:grpSp>
      <p:grpSp>
        <p:nvGrpSpPr>
          <p:cNvPr id="37977" name="Group 89"/>
          <p:cNvGrpSpPr>
            <a:grpSpLocks/>
          </p:cNvGrpSpPr>
          <p:nvPr/>
        </p:nvGrpSpPr>
        <p:grpSpPr bwMode="auto">
          <a:xfrm>
            <a:off x="1828800" y="506413"/>
            <a:ext cx="5867400" cy="1169987"/>
            <a:chOff x="1152" y="319"/>
            <a:chExt cx="3696" cy="737"/>
          </a:xfrm>
        </p:grpSpPr>
        <p:grpSp>
          <p:nvGrpSpPr>
            <p:cNvPr id="37969" name="Group 81"/>
            <p:cNvGrpSpPr>
              <a:grpSpLocks/>
            </p:cNvGrpSpPr>
            <p:nvPr/>
          </p:nvGrpSpPr>
          <p:grpSpPr bwMode="auto">
            <a:xfrm>
              <a:off x="1152" y="319"/>
              <a:ext cx="3696" cy="737"/>
              <a:chOff x="1152" y="319"/>
              <a:chExt cx="3696" cy="737"/>
            </a:xfrm>
          </p:grpSpPr>
          <p:sp>
            <p:nvSpPr>
              <p:cNvPr id="37942" name="Rectangle 54"/>
              <p:cNvSpPr>
                <a:spLocks noChangeArrowheads="1"/>
              </p:cNvSpPr>
              <p:nvPr/>
            </p:nvSpPr>
            <p:spPr bwMode="ltGray">
              <a:xfrm>
                <a:off x="1152" y="319"/>
                <a:ext cx="3696" cy="737"/>
              </a:xfrm>
              <a:prstGeom prst="rect">
                <a:avLst/>
              </a:prstGeom>
              <a:solidFill>
                <a:srgbClr val="FFFFFF"/>
              </a:solidFill>
              <a:ln w="9525">
                <a:solidFill>
                  <a:srgbClr val="FFFFFF"/>
                </a:solidFill>
                <a:miter lim="800000"/>
                <a:headEnd/>
                <a:tailEnd/>
              </a:ln>
              <a:effectLst>
                <a:outerShdw dist="35921" dir="2700000" algn="ctr" rotWithShape="0">
                  <a:srgbClr val="B2B2B2">
                    <a:alpha val="50000"/>
                  </a:srgbClr>
                </a:outerShdw>
              </a:effectLst>
            </p:spPr>
            <p:txBody>
              <a:bodyPr wrap="none" anchor="ctr"/>
              <a:lstStyle/>
              <a:p>
                <a:endParaRPr lang="ar-EG"/>
              </a:p>
            </p:txBody>
          </p:sp>
          <p:sp>
            <p:nvSpPr>
              <p:cNvPr id="37944" name="Rectangle 56"/>
              <p:cNvSpPr>
                <a:spLocks noChangeArrowheads="1"/>
              </p:cNvSpPr>
              <p:nvPr/>
            </p:nvSpPr>
            <p:spPr bwMode="ltGray">
              <a:xfrm>
                <a:off x="1164" y="647"/>
                <a:ext cx="3671" cy="401"/>
              </a:xfrm>
              <a:prstGeom prst="rect">
                <a:avLst/>
              </a:prstGeom>
              <a:gradFill rotWithShape="1">
                <a:gsLst>
                  <a:gs pos="0">
                    <a:srgbClr val="AB6CCE">
                      <a:gamma/>
                      <a:tint val="61176"/>
                      <a:invGamma/>
                    </a:srgbClr>
                  </a:gs>
                  <a:gs pos="100000">
                    <a:srgbClr val="AB6CCE"/>
                  </a:gs>
                </a:gsLst>
                <a:lin ang="2700000" scaled="1"/>
              </a:gradFill>
              <a:ln>
                <a:noFill/>
              </a:ln>
              <a:effectLst>
                <a:outerShdw dist="35921" dir="2700000" algn="ctr" rotWithShape="0">
                  <a:srgbClr val="B2B2B2">
                    <a:alpha val="50000"/>
                  </a:srgbClr>
                </a:outerShdw>
              </a:effectLst>
              <a:extLst>
                <a:ext uri="{91240B29-F687-4F45-9708-019B960494DF}">
                  <a14:hiddenLine xmlns:a14="http://schemas.microsoft.com/office/drawing/2010/main" w="9525">
                    <a:solidFill>
                      <a:srgbClr val="FFFFFF"/>
                    </a:solidFill>
                    <a:miter lim="800000"/>
                    <a:headEnd/>
                    <a:tailEnd/>
                  </a14:hiddenLine>
                </a:ext>
              </a:extLst>
            </p:spPr>
            <p:txBody>
              <a:bodyPr wrap="none" anchor="ctr"/>
              <a:lstStyle/>
              <a:p>
                <a:endParaRPr lang="ar-EG"/>
              </a:p>
            </p:txBody>
          </p:sp>
          <p:sp>
            <p:nvSpPr>
              <p:cNvPr id="37949" name="Oval 61"/>
              <p:cNvSpPr>
                <a:spLocks noChangeArrowheads="1"/>
              </p:cNvSpPr>
              <p:nvPr/>
            </p:nvSpPr>
            <p:spPr bwMode="auto">
              <a:xfrm>
                <a:off x="1200" y="864"/>
                <a:ext cx="96" cy="96"/>
              </a:xfrm>
              <a:prstGeom prst="ellipse">
                <a:avLst/>
              </a:prstGeom>
              <a:solidFill>
                <a:srgbClr val="EAEAEA"/>
              </a:solidFill>
              <a:ln w="9525">
                <a:solidFill>
                  <a:srgbClr val="EAEAEA"/>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37954" name="Rectangle 66"/>
              <p:cNvSpPr>
                <a:spLocks noChangeArrowheads="1"/>
              </p:cNvSpPr>
              <p:nvPr/>
            </p:nvSpPr>
            <p:spPr bwMode="auto">
              <a:xfrm>
                <a:off x="1309" y="665"/>
                <a:ext cx="3294"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ar-EG" sz="2800" dirty="0" smtClean="0">
                    <a:solidFill>
                      <a:srgbClr val="660066"/>
                    </a:solidFill>
                    <a:cs typeface="AdvertisingBold" pitchFamily="2" charset="-78"/>
                  </a:rPr>
                  <a:t>الثواب والعقاب</a:t>
                </a:r>
                <a:endParaRPr lang="en-US" sz="2800" dirty="0">
                  <a:solidFill>
                    <a:srgbClr val="660066"/>
                  </a:solidFill>
                  <a:cs typeface="AdvertisingBold" pitchFamily="2" charset="-78"/>
                </a:endParaRPr>
              </a:p>
            </p:txBody>
          </p:sp>
        </p:grpSp>
        <p:sp>
          <p:nvSpPr>
            <p:cNvPr id="37951" name="Oval 63"/>
            <p:cNvSpPr>
              <a:spLocks noChangeArrowheads="1"/>
            </p:cNvSpPr>
            <p:nvPr/>
          </p:nvSpPr>
          <p:spPr bwMode="auto">
            <a:xfrm>
              <a:off x="4704" y="864"/>
              <a:ext cx="96" cy="96"/>
            </a:xfrm>
            <a:prstGeom prst="ellipse">
              <a:avLst/>
            </a:prstGeom>
            <a:solidFill>
              <a:srgbClr val="EAEAEA"/>
            </a:solidFill>
            <a:ln w="9525">
              <a:solidFill>
                <a:srgbClr val="EAEAEA"/>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grpSp>
      <p:grpSp>
        <p:nvGrpSpPr>
          <p:cNvPr id="37964" name="Group 76"/>
          <p:cNvGrpSpPr>
            <a:grpSpLocks/>
          </p:cNvGrpSpPr>
          <p:nvPr/>
        </p:nvGrpSpPr>
        <p:grpSpPr bwMode="auto">
          <a:xfrm>
            <a:off x="1844675" y="519113"/>
            <a:ext cx="5830888" cy="557212"/>
            <a:chOff x="1162" y="327"/>
            <a:chExt cx="3673" cy="351"/>
          </a:xfrm>
        </p:grpSpPr>
        <p:sp>
          <p:nvSpPr>
            <p:cNvPr id="37943" name="Rectangle 55"/>
            <p:cNvSpPr>
              <a:spLocks noChangeArrowheads="1"/>
            </p:cNvSpPr>
            <p:nvPr/>
          </p:nvSpPr>
          <p:spPr bwMode="ltGray">
            <a:xfrm>
              <a:off x="1162" y="327"/>
              <a:ext cx="3673" cy="335"/>
            </a:xfrm>
            <a:prstGeom prst="rect">
              <a:avLst/>
            </a:prstGeom>
            <a:solidFill>
              <a:srgbClr val="AB6CCE"/>
            </a:solidFill>
            <a:ln>
              <a:noFill/>
            </a:ln>
            <a:effectLst>
              <a:outerShdw dist="35921" dir="2700000" algn="ctr" rotWithShape="0">
                <a:srgbClr val="B2B2B2">
                  <a:alpha val="50000"/>
                </a:srgbClr>
              </a:outerShdw>
            </a:effectLst>
            <a:extLst>
              <a:ext uri="{91240B29-F687-4F45-9708-019B960494DF}">
                <a14:hiddenLine xmlns:a14="http://schemas.microsoft.com/office/drawing/2010/main" w="9525">
                  <a:solidFill>
                    <a:srgbClr val="FFFFFF"/>
                  </a:solidFill>
                  <a:miter lim="800000"/>
                  <a:headEnd/>
                  <a:tailEnd/>
                </a14:hiddenLine>
              </a:ext>
            </a:extLst>
          </p:spPr>
          <p:txBody>
            <a:bodyPr wrap="none" anchor="ctr"/>
            <a:lstStyle/>
            <a:p>
              <a:endParaRPr lang="ar-EG"/>
            </a:p>
          </p:txBody>
        </p:sp>
        <p:sp>
          <p:nvSpPr>
            <p:cNvPr id="37948" name="Oval 60"/>
            <p:cNvSpPr>
              <a:spLocks noChangeArrowheads="1"/>
            </p:cNvSpPr>
            <p:nvPr/>
          </p:nvSpPr>
          <p:spPr bwMode="auto">
            <a:xfrm>
              <a:off x="4704" y="384"/>
              <a:ext cx="96" cy="96"/>
            </a:xfrm>
            <a:prstGeom prst="ellipse">
              <a:avLst/>
            </a:prstGeom>
            <a:solidFill>
              <a:srgbClr val="EAEAEA"/>
            </a:solidFill>
            <a:ln w="9525">
              <a:solidFill>
                <a:srgbClr val="EAEAEA"/>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37950" name="Oval 62"/>
            <p:cNvSpPr>
              <a:spLocks noChangeArrowheads="1"/>
            </p:cNvSpPr>
            <p:nvPr/>
          </p:nvSpPr>
          <p:spPr bwMode="auto">
            <a:xfrm>
              <a:off x="1200" y="384"/>
              <a:ext cx="96" cy="96"/>
            </a:xfrm>
            <a:prstGeom prst="ellipse">
              <a:avLst/>
            </a:prstGeom>
            <a:solidFill>
              <a:srgbClr val="EAEAEA"/>
            </a:solidFill>
            <a:ln w="9525">
              <a:solidFill>
                <a:srgbClr val="EAEAEA"/>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37953" name="Rectangle 65"/>
            <p:cNvSpPr>
              <a:spLocks noChangeArrowheads="1"/>
            </p:cNvSpPr>
            <p:nvPr/>
          </p:nvSpPr>
          <p:spPr bwMode="auto">
            <a:xfrm>
              <a:off x="1294" y="348"/>
              <a:ext cx="3408"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ar-EG" sz="2800" dirty="0" smtClean="0">
                  <a:solidFill>
                    <a:srgbClr val="EAEAEA"/>
                  </a:solidFill>
                  <a:cs typeface="AdvertisingExtraBold" pitchFamily="2" charset="-78"/>
                </a:rPr>
                <a:t>تابع : أساليب التربية الإسلامية</a:t>
              </a:r>
              <a:endParaRPr lang="en-US" sz="2800" dirty="0">
                <a:solidFill>
                  <a:srgbClr val="EAEAEA"/>
                </a:solidFill>
                <a:cs typeface="AdvertisingExtraBold" pitchFamily="2" charset="-78"/>
              </a:endParaRPr>
            </a:p>
          </p:txBody>
        </p:sp>
      </p:grpSp>
      <p:grpSp>
        <p:nvGrpSpPr>
          <p:cNvPr id="3" name="Group 2"/>
          <p:cNvGrpSpPr/>
          <p:nvPr/>
        </p:nvGrpSpPr>
        <p:grpSpPr>
          <a:xfrm>
            <a:off x="228600" y="5304054"/>
            <a:ext cx="8000813" cy="774700"/>
            <a:chOff x="228600" y="5304054"/>
            <a:chExt cx="8000813" cy="774700"/>
          </a:xfrm>
        </p:grpSpPr>
        <p:sp>
          <p:nvSpPr>
            <p:cNvPr id="24" name="AutoShape 18"/>
            <p:cNvSpPr>
              <a:spLocks noChangeArrowheads="1"/>
            </p:cNvSpPr>
            <p:nvPr/>
          </p:nvSpPr>
          <p:spPr bwMode="gray">
            <a:xfrm flipH="1">
              <a:off x="228600" y="5304054"/>
              <a:ext cx="8000813" cy="774700"/>
            </a:xfrm>
            <a:prstGeom prst="homePlate">
              <a:avLst>
                <a:gd name="adj" fmla="val 63568"/>
              </a:avLst>
            </a:prstGeom>
            <a:solidFill>
              <a:srgbClr val="98EF75"/>
            </a:solidFill>
            <a:ln>
              <a:noFill/>
            </a:ln>
            <a:effectLst/>
            <a:scene3d>
              <a:camera prst="legacyObliqueTopRight"/>
              <a:lightRig rig="legacyFlat3" dir="b"/>
            </a:scene3d>
            <a:sp3d extrusionH="430200" prstMaterial="legacyMatte">
              <a:bevelT w="13500" h="13500" prst="angle"/>
              <a:bevelB w="13500" h="13500" prst="angle"/>
              <a:extrusionClr>
                <a:srgbClr val="00B050"/>
              </a:extrusionClr>
            </a:sp3d>
            <a:extLst/>
          </p:spPr>
          <p:txBody>
            <a:bodyPr wrap="none" anchor="ctr">
              <a:flatTx/>
            </a:bodyPr>
            <a:lstStyle/>
            <a:p>
              <a:endParaRPr lang="ar-EG"/>
            </a:p>
          </p:txBody>
        </p:sp>
        <p:sp>
          <p:nvSpPr>
            <p:cNvPr id="2" name="Rectangle 1"/>
            <p:cNvSpPr/>
            <p:nvPr/>
          </p:nvSpPr>
          <p:spPr>
            <a:xfrm>
              <a:off x="1416050" y="5460571"/>
              <a:ext cx="6553200" cy="461665"/>
            </a:xfrm>
            <a:prstGeom prst="rect">
              <a:avLst/>
            </a:prstGeom>
          </p:spPr>
          <p:txBody>
            <a:bodyPr wrap="square">
              <a:spAutoFit/>
            </a:bodyPr>
            <a:lstStyle/>
            <a:p>
              <a:pPr algn="ctr"/>
              <a:r>
                <a:rPr lang="ar-EG" sz="2400" dirty="0">
                  <a:solidFill>
                    <a:srgbClr val="002060"/>
                  </a:solidFill>
                  <a:cs typeface="AdvertisingExtraBold" pitchFamily="2" charset="-78"/>
                </a:rPr>
                <a:t>9 فوائد تربوية من قصة (عباد بن شرحبيل ).</a:t>
              </a:r>
              <a:endParaRPr lang="en-US" sz="2400" dirty="0">
                <a:solidFill>
                  <a:srgbClr val="002060"/>
                </a:solidFill>
                <a:cs typeface="AdvertisingExtraBold" pitchFamily="2" charset="-78"/>
              </a:endParaRPr>
            </a:p>
          </p:txBody>
        </p:sp>
      </p:grpSp>
    </p:spTree>
    <p:extLst>
      <p:ext uri="{BB962C8B-B14F-4D97-AF65-F5344CB8AC3E}">
        <p14:creationId xmlns:p14="http://schemas.microsoft.com/office/powerpoint/2010/main" val="1310280049"/>
      </p:ext>
    </p:extLst>
  </p:cSld>
  <p:clrMapOvr>
    <a:masterClrMapping/>
  </p:clrMapOvr>
  <p:transition>
    <p:push/>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nodeType="clickEffect">
                                  <p:stCondLst>
                                    <p:cond delay="0"/>
                                  </p:stCondLst>
                                  <p:childTnLst>
                                    <p:set>
                                      <p:cBhvr>
                                        <p:cTn id="6" dur="1" fill="hold">
                                          <p:stCondLst>
                                            <p:cond delay="0"/>
                                          </p:stCondLst>
                                        </p:cTn>
                                        <p:tgtEl>
                                          <p:spTgt spid="37964"/>
                                        </p:tgtEl>
                                        <p:attrNameLst>
                                          <p:attrName>style.visibility</p:attrName>
                                        </p:attrNameLst>
                                      </p:cBhvr>
                                      <p:to>
                                        <p:strVal val="visible"/>
                                      </p:to>
                                    </p:set>
                                    <p:anim calcmode="lin" valueType="num">
                                      <p:cBhvr>
                                        <p:cTn id="7" dur="1000" fill="hold"/>
                                        <p:tgtEl>
                                          <p:spTgt spid="37964"/>
                                        </p:tgtEl>
                                        <p:attrNameLst>
                                          <p:attrName>ppt_w</p:attrName>
                                        </p:attrNameLst>
                                      </p:cBhvr>
                                      <p:tavLst>
                                        <p:tav tm="0">
                                          <p:val>
                                            <p:strVal val="#ppt_w*0.70"/>
                                          </p:val>
                                        </p:tav>
                                        <p:tav tm="100000">
                                          <p:val>
                                            <p:strVal val="#ppt_w"/>
                                          </p:val>
                                        </p:tav>
                                      </p:tavLst>
                                    </p:anim>
                                    <p:anim calcmode="lin" valueType="num">
                                      <p:cBhvr>
                                        <p:cTn id="8" dur="1000" fill="hold"/>
                                        <p:tgtEl>
                                          <p:spTgt spid="37964"/>
                                        </p:tgtEl>
                                        <p:attrNameLst>
                                          <p:attrName>ppt_h</p:attrName>
                                        </p:attrNameLst>
                                      </p:cBhvr>
                                      <p:tavLst>
                                        <p:tav tm="0">
                                          <p:val>
                                            <p:strVal val="#ppt_h"/>
                                          </p:val>
                                        </p:tav>
                                        <p:tav tm="100000">
                                          <p:val>
                                            <p:strVal val="#ppt_h"/>
                                          </p:val>
                                        </p:tav>
                                      </p:tavLst>
                                    </p:anim>
                                    <p:animEffect transition="in" filter="fade">
                                      <p:cBhvr>
                                        <p:cTn id="9" dur="1000"/>
                                        <p:tgtEl>
                                          <p:spTgt spid="3796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9" presetClass="entr" presetSubtype="0" fill="hold" nodeType="clickEffect">
                                  <p:stCondLst>
                                    <p:cond delay="0"/>
                                  </p:stCondLst>
                                  <p:childTnLst>
                                    <p:set>
                                      <p:cBhvr>
                                        <p:cTn id="13" dur="1" fill="hold">
                                          <p:stCondLst>
                                            <p:cond delay="0"/>
                                          </p:stCondLst>
                                        </p:cTn>
                                        <p:tgtEl>
                                          <p:spTgt spid="37977"/>
                                        </p:tgtEl>
                                        <p:attrNameLst>
                                          <p:attrName>style.visibility</p:attrName>
                                        </p:attrNameLst>
                                      </p:cBhvr>
                                      <p:to>
                                        <p:strVal val="visible"/>
                                      </p:to>
                                    </p:set>
                                    <p:animEffect transition="in" filter="dissolve">
                                      <p:cBhvr>
                                        <p:cTn id="14" dur="1000"/>
                                        <p:tgtEl>
                                          <p:spTgt spid="37977"/>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2" fill="hold" nodeType="clickEffect">
                                  <p:stCondLst>
                                    <p:cond delay="0"/>
                                  </p:stCondLst>
                                  <p:childTnLst>
                                    <p:set>
                                      <p:cBhvr>
                                        <p:cTn id="18" dur="1" fill="hold">
                                          <p:stCondLst>
                                            <p:cond delay="0"/>
                                          </p:stCondLst>
                                        </p:cTn>
                                        <p:tgtEl>
                                          <p:spTgt spid="37978"/>
                                        </p:tgtEl>
                                        <p:attrNameLst>
                                          <p:attrName>style.visibility</p:attrName>
                                        </p:attrNameLst>
                                      </p:cBhvr>
                                      <p:to>
                                        <p:strVal val="visible"/>
                                      </p:to>
                                    </p:set>
                                    <p:animEffect transition="in" filter="slide(fromRight)">
                                      <p:cBhvr>
                                        <p:cTn id="19" dur="1000"/>
                                        <p:tgtEl>
                                          <p:spTgt spid="37978"/>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2" presetClass="entr" presetSubtype="2" fill="hold" nodeType="clickEffect">
                                  <p:stCondLst>
                                    <p:cond delay="0"/>
                                  </p:stCondLst>
                                  <p:childTnLst>
                                    <p:set>
                                      <p:cBhvr>
                                        <p:cTn id="23" dur="1" fill="hold">
                                          <p:stCondLst>
                                            <p:cond delay="0"/>
                                          </p:stCondLst>
                                        </p:cTn>
                                        <p:tgtEl>
                                          <p:spTgt spid="37960"/>
                                        </p:tgtEl>
                                        <p:attrNameLst>
                                          <p:attrName>style.visibility</p:attrName>
                                        </p:attrNameLst>
                                      </p:cBhvr>
                                      <p:to>
                                        <p:strVal val="visible"/>
                                      </p:to>
                                    </p:set>
                                    <p:animEffect transition="in" filter="slide(fromRight)">
                                      <p:cBhvr>
                                        <p:cTn id="24" dur="1000"/>
                                        <p:tgtEl>
                                          <p:spTgt spid="37960"/>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2" presetClass="entr" presetSubtype="2" fill="hold" nodeType="clickEffect">
                                  <p:stCondLst>
                                    <p:cond delay="0"/>
                                  </p:stCondLst>
                                  <p:childTnLst>
                                    <p:set>
                                      <p:cBhvr>
                                        <p:cTn id="28" dur="1" fill="hold">
                                          <p:stCondLst>
                                            <p:cond delay="0"/>
                                          </p:stCondLst>
                                        </p:cTn>
                                        <p:tgtEl>
                                          <p:spTgt spid="37961"/>
                                        </p:tgtEl>
                                        <p:attrNameLst>
                                          <p:attrName>style.visibility</p:attrName>
                                        </p:attrNameLst>
                                      </p:cBhvr>
                                      <p:to>
                                        <p:strVal val="visible"/>
                                      </p:to>
                                    </p:set>
                                    <p:animEffect transition="in" filter="slide(fromRight)">
                                      <p:cBhvr>
                                        <p:cTn id="29" dur="1000"/>
                                        <p:tgtEl>
                                          <p:spTgt spid="37961"/>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2" fill="hold" nodeType="click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additive="base">
                                        <p:cTn id="34" dur="1000" fill="hold"/>
                                        <p:tgtEl>
                                          <p:spTgt spid="3"/>
                                        </p:tgtEl>
                                        <p:attrNameLst>
                                          <p:attrName>ppt_x</p:attrName>
                                        </p:attrNameLst>
                                      </p:cBhvr>
                                      <p:tavLst>
                                        <p:tav tm="0">
                                          <p:val>
                                            <p:strVal val="1+#ppt_w/2"/>
                                          </p:val>
                                        </p:tav>
                                        <p:tav tm="100000">
                                          <p:val>
                                            <p:strVal val="#ppt_x"/>
                                          </p:val>
                                        </p:tav>
                                      </p:tavLst>
                                    </p:anim>
                                    <p:anim calcmode="lin" valueType="num">
                                      <p:cBhvr additive="base">
                                        <p:cTn id="35"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815" name="Group 47"/>
          <p:cNvGrpSpPr>
            <a:grpSpLocks/>
          </p:cNvGrpSpPr>
          <p:nvPr/>
        </p:nvGrpSpPr>
        <p:grpSpPr bwMode="auto">
          <a:xfrm>
            <a:off x="619124" y="1434903"/>
            <a:ext cx="8077200" cy="5509022"/>
            <a:chOff x="384" y="1248"/>
            <a:chExt cx="5088" cy="2812"/>
          </a:xfrm>
        </p:grpSpPr>
        <p:sp>
          <p:nvSpPr>
            <p:cNvPr id="32793" name="AutoShape 25"/>
            <p:cNvSpPr>
              <a:spLocks noChangeArrowheads="1"/>
            </p:cNvSpPr>
            <p:nvPr/>
          </p:nvSpPr>
          <p:spPr bwMode="gray">
            <a:xfrm>
              <a:off x="2880" y="1248"/>
              <a:ext cx="2592" cy="2812"/>
            </a:xfrm>
            <a:prstGeom prst="rightArrow">
              <a:avLst>
                <a:gd name="adj1" fmla="val 89259"/>
                <a:gd name="adj2" fmla="val 10417"/>
              </a:avLst>
            </a:prstGeom>
            <a:gradFill rotWithShape="1">
              <a:gsLst>
                <a:gs pos="0">
                  <a:srgbClr val="FFCC66">
                    <a:gamma/>
                    <a:tint val="0"/>
                    <a:invGamma/>
                    <a:alpha val="52000"/>
                  </a:srgbClr>
                </a:gs>
                <a:gs pos="100000">
                  <a:srgbClr val="FFCC66"/>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32794" name="AutoShape 26"/>
            <p:cNvSpPr>
              <a:spLocks noChangeArrowheads="1"/>
            </p:cNvSpPr>
            <p:nvPr/>
          </p:nvSpPr>
          <p:spPr bwMode="gray">
            <a:xfrm flipH="1">
              <a:off x="384" y="1248"/>
              <a:ext cx="2592" cy="2812"/>
            </a:xfrm>
            <a:prstGeom prst="rightArrow">
              <a:avLst>
                <a:gd name="adj1" fmla="val 84287"/>
                <a:gd name="adj2" fmla="val 6597"/>
              </a:avLst>
            </a:prstGeom>
            <a:gradFill rotWithShape="1">
              <a:gsLst>
                <a:gs pos="0">
                  <a:srgbClr val="FFCC66">
                    <a:gamma/>
                    <a:tint val="0"/>
                    <a:invGamma/>
                    <a:alpha val="52000"/>
                  </a:srgbClr>
                </a:gs>
                <a:gs pos="100000">
                  <a:srgbClr val="FFCC66"/>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grpSp>
      <p:grpSp>
        <p:nvGrpSpPr>
          <p:cNvPr id="32814" name="Group 46"/>
          <p:cNvGrpSpPr>
            <a:grpSpLocks/>
          </p:cNvGrpSpPr>
          <p:nvPr/>
        </p:nvGrpSpPr>
        <p:grpSpPr bwMode="auto">
          <a:xfrm>
            <a:off x="1771649" y="228599"/>
            <a:ext cx="5737225" cy="1429295"/>
            <a:chOff x="1104" y="905"/>
            <a:chExt cx="3614" cy="555"/>
          </a:xfrm>
        </p:grpSpPr>
        <p:sp>
          <p:nvSpPr>
            <p:cNvPr id="32805" name="AutoShape 37"/>
            <p:cNvSpPr>
              <a:spLocks noChangeArrowheads="1"/>
            </p:cNvSpPr>
            <p:nvPr/>
          </p:nvSpPr>
          <p:spPr bwMode="gray">
            <a:xfrm>
              <a:off x="1104" y="905"/>
              <a:ext cx="3614" cy="555"/>
            </a:xfrm>
            <a:prstGeom prst="roundRect">
              <a:avLst>
                <a:gd name="adj" fmla="val 9106"/>
              </a:avLst>
            </a:prstGeom>
            <a:gradFill rotWithShape="1">
              <a:gsLst>
                <a:gs pos="0">
                  <a:srgbClr val="54F079"/>
                </a:gs>
                <a:gs pos="100000">
                  <a:srgbClr val="54F079">
                    <a:gamma/>
                    <a:tint val="0"/>
                    <a:invGamma/>
                  </a:srgbClr>
                </a:gs>
              </a:gsLst>
              <a:lin ang="5400000" scaled="1"/>
            </a:gradFill>
            <a:ln>
              <a:noFill/>
            </a:ln>
            <a:effectLst>
              <a:outerShdw dist="107763" dir="2700000" algn="ctr" rotWithShape="0">
                <a:srgbClr val="000000">
                  <a:alpha val="50000"/>
                </a:srgbClr>
              </a:outerShdw>
            </a:effectLst>
            <a:extLst>
              <a:ext uri="{91240B29-F687-4F45-9708-019B960494DF}">
                <a14:hiddenLine xmlns:a14="http://schemas.microsoft.com/office/drawing/2010/main" w="25400">
                  <a:solidFill>
                    <a:schemeClr val="tx1"/>
                  </a:solidFill>
                  <a:round/>
                  <a:headEnd/>
                  <a:tailEnd/>
                </a14:hiddenLine>
              </a:ext>
            </a:extLst>
          </p:spPr>
          <p:txBody>
            <a:bodyPr anchor="ctr"/>
            <a:lstStyle/>
            <a:p>
              <a:pPr algn="ctr" rtl="0" eaLnBrk="0" hangingPunct="0"/>
              <a:endParaRPr lang="en-US" sz="1400">
                <a:solidFill>
                  <a:srgbClr val="000000"/>
                </a:solidFill>
              </a:endParaRPr>
            </a:p>
          </p:txBody>
        </p:sp>
        <p:sp>
          <p:nvSpPr>
            <p:cNvPr id="32806" name="Rectangle 38"/>
            <p:cNvSpPr>
              <a:spLocks noChangeArrowheads="1"/>
            </p:cNvSpPr>
            <p:nvPr/>
          </p:nvSpPr>
          <p:spPr bwMode="auto">
            <a:xfrm>
              <a:off x="1159" y="952"/>
              <a:ext cx="3541" cy="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ar-SA" sz="3200" dirty="0">
                  <a:solidFill>
                    <a:srgbClr val="7030A0"/>
                  </a:solidFill>
                  <a:cs typeface="AdvertisingExtraBold" pitchFamily="2" charset="-78"/>
                </a:rPr>
                <a:t>متى يستحق الابن الثواب؟ ومتى يستحق العقاب؟</a:t>
              </a:r>
              <a:endParaRPr lang="ar-SA" sz="3200" dirty="0">
                <a:solidFill>
                  <a:srgbClr val="FF0000"/>
                </a:solidFill>
                <a:cs typeface="AdvertisingExtraBold" pitchFamily="2" charset="-78"/>
              </a:endParaRPr>
            </a:p>
          </p:txBody>
        </p:sp>
      </p:grpSp>
      <p:grpSp>
        <p:nvGrpSpPr>
          <p:cNvPr id="32825" name="Group 57"/>
          <p:cNvGrpSpPr>
            <a:grpSpLocks/>
          </p:cNvGrpSpPr>
          <p:nvPr/>
        </p:nvGrpSpPr>
        <p:grpSpPr bwMode="auto">
          <a:xfrm>
            <a:off x="981074" y="1936752"/>
            <a:ext cx="7286625" cy="822325"/>
            <a:chOff x="576" y="1529"/>
            <a:chExt cx="4590" cy="518"/>
          </a:xfrm>
        </p:grpSpPr>
        <p:sp>
          <p:nvSpPr>
            <p:cNvPr id="32796" name="AutoShape 28"/>
            <p:cNvSpPr>
              <a:spLocks noChangeArrowheads="1"/>
            </p:cNvSpPr>
            <p:nvPr/>
          </p:nvSpPr>
          <p:spPr bwMode="gray">
            <a:xfrm>
              <a:off x="576" y="1529"/>
              <a:ext cx="4590" cy="518"/>
            </a:xfrm>
            <a:prstGeom prst="roundRect">
              <a:avLst>
                <a:gd name="adj" fmla="val 9106"/>
              </a:avLst>
            </a:prstGeom>
            <a:gradFill rotWithShape="1">
              <a:gsLst>
                <a:gs pos="0">
                  <a:srgbClr val="65D7A6">
                    <a:gamma/>
                    <a:shade val="46275"/>
                    <a:invGamma/>
                  </a:srgbClr>
                </a:gs>
                <a:gs pos="50000">
                  <a:srgbClr val="65D7A6"/>
                </a:gs>
                <a:gs pos="100000">
                  <a:srgbClr val="65D7A6">
                    <a:gamma/>
                    <a:shade val="46275"/>
                    <a:invGamma/>
                  </a:srgbClr>
                </a:gs>
              </a:gsLst>
              <a:lin ang="2700000" scaled="1"/>
            </a:gradFill>
            <a:ln w="25400" algn="ctr">
              <a:solidFill>
                <a:srgbClr val="FFFFFF"/>
              </a:solidFill>
              <a:round/>
              <a:headEnd/>
              <a:tailEnd/>
            </a:ln>
            <a:effectLst>
              <a:outerShdw dist="107763" dir="2700000" algn="ctr" rotWithShape="0">
                <a:schemeClr val="bg2">
                  <a:alpha val="50000"/>
                </a:schemeClr>
              </a:outerShdw>
            </a:effectLst>
          </p:spPr>
          <p:txBody>
            <a:bodyPr wrap="none" anchor="ctr"/>
            <a:lstStyle/>
            <a:p>
              <a:pPr algn="ctr" rtl="0" eaLnBrk="0" hangingPunct="0"/>
              <a:endParaRPr lang="en-US" b="1">
                <a:solidFill>
                  <a:srgbClr val="003300"/>
                </a:solidFill>
              </a:endParaRPr>
            </a:p>
          </p:txBody>
        </p:sp>
        <p:sp>
          <p:nvSpPr>
            <p:cNvPr id="32797" name="Rectangle 29"/>
            <p:cNvSpPr>
              <a:spLocks noChangeArrowheads="1"/>
            </p:cNvSpPr>
            <p:nvPr/>
          </p:nvSpPr>
          <p:spPr bwMode="auto">
            <a:xfrm>
              <a:off x="699" y="1620"/>
              <a:ext cx="4409"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buClr>
                  <a:srgbClr val="660066"/>
                </a:buClr>
                <a:buSzPct val="70000"/>
                <a:buFont typeface="Wingdings" pitchFamily="2" charset="2"/>
                <a:buNone/>
              </a:pPr>
              <a:r>
                <a:rPr lang="ar-SA" sz="2400" dirty="0" smtClean="0">
                  <a:solidFill>
                    <a:schemeClr val="bg1"/>
                  </a:solidFill>
                  <a:cs typeface="AdvertisingBold" pitchFamily="2" charset="-78"/>
                </a:rPr>
                <a:t>إذا </a:t>
              </a:r>
              <a:r>
                <a:rPr lang="ar-SA" sz="2400" dirty="0">
                  <a:solidFill>
                    <a:schemeClr val="bg1"/>
                  </a:solidFill>
                  <a:cs typeface="AdvertisingBold" pitchFamily="2" charset="-78"/>
                </a:rPr>
                <a:t>فعلَ شيئًا واجبًا </a:t>
              </a:r>
              <a:r>
                <a:rPr lang="ar-SA" sz="2400" dirty="0" smtClean="0">
                  <a:solidFill>
                    <a:schemeClr val="bg1"/>
                  </a:solidFill>
                  <a:cs typeface="AdvertisingBold" pitchFamily="2" charset="-78"/>
                </a:rPr>
                <a:t>عليه</a:t>
              </a:r>
              <a:r>
                <a:rPr lang="ar-EG" sz="2400" dirty="0" smtClean="0">
                  <a:solidFill>
                    <a:schemeClr val="bg1"/>
                  </a:solidFill>
                  <a:cs typeface="AdvertisingBold" pitchFamily="2" charset="-78"/>
                </a:rPr>
                <a:t>.</a:t>
              </a:r>
              <a:endParaRPr lang="ar-EG" sz="2400" dirty="0">
                <a:solidFill>
                  <a:schemeClr val="bg1"/>
                </a:solidFill>
                <a:cs typeface="AdvertisingBold" pitchFamily="2" charset="-78"/>
              </a:endParaRPr>
            </a:p>
          </p:txBody>
        </p:sp>
        <p:sp>
          <p:nvSpPr>
            <p:cNvPr id="32817" name="Rectangle 49"/>
            <p:cNvSpPr>
              <a:spLocks noChangeArrowheads="1"/>
            </p:cNvSpPr>
            <p:nvPr/>
          </p:nvSpPr>
          <p:spPr bwMode="auto">
            <a:xfrm>
              <a:off x="665" y="1766"/>
              <a:ext cx="116"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buClr>
                  <a:srgbClr val="660066"/>
                </a:buClr>
                <a:buSzPct val="70000"/>
                <a:buFont typeface="Wingdings" pitchFamily="2" charset="2"/>
                <a:buNone/>
              </a:pPr>
              <a:endParaRPr lang="en-US" sz="2000" b="1" dirty="0">
                <a:solidFill>
                  <a:srgbClr val="003300"/>
                </a:solidFill>
                <a:effectLst>
                  <a:outerShdw blurRad="38100" dist="38100" dir="2700000" algn="tl">
                    <a:srgbClr val="C0C0C0"/>
                  </a:outerShdw>
                </a:effectLst>
                <a:cs typeface="Monotype Koufi" pitchFamily="2" charset="-78"/>
              </a:endParaRPr>
            </a:p>
          </p:txBody>
        </p:sp>
      </p:grpSp>
      <p:grpSp>
        <p:nvGrpSpPr>
          <p:cNvPr id="32826" name="Group 58"/>
          <p:cNvGrpSpPr>
            <a:grpSpLocks/>
          </p:cNvGrpSpPr>
          <p:nvPr/>
        </p:nvGrpSpPr>
        <p:grpSpPr bwMode="auto">
          <a:xfrm>
            <a:off x="981074" y="2866849"/>
            <a:ext cx="7286625" cy="825500"/>
            <a:chOff x="576" y="2099"/>
            <a:chExt cx="4590" cy="520"/>
          </a:xfrm>
        </p:grpSpPr>
        <p:sp>
          <p:nvSpPr>
            <p:cNvPr id="32799" name="AutoShape 31"/>
            <p:cNvSpPr>
              <a:spLocks noChangeArrowheads="1"/>
            </p:cNvSpPr>
            <p:nvPr/>
          </p:nvSpPr>
          <p:spPr bwMode="gray">
            <a:xfrm>
              <a:off x="576" y="2099"/>
              <a:ext cx="4590" cy="520"/>
            </a:xfrm>
            <a:prstGeom prst="roundRect">
              <a:avLst>
                <a:gd name="adj" fmla="val 9106"/>
              </a:avLst>
            </a:prstGeom>
            <a:gradFill rotWithShape="1">
              <a:gsLst>
                <a:gs pos="0">
                  <a:srgbClr val="57C9ED">
                    <a:gamma/>
                    <a:shade val="46275"/>
                    <a:invGamma/>
                  </a:srgbClr>
                </a:gs>
                <a:gs pos="50000">
                  <a:srgbClr val="57C9ED"/>
                </a:gs>
                <a:gs pos="100000">
                  <a:srgbClr val="57C9ED">
                    <a:gamma/>
                    <a:shade val="46275"/>
                    <a:invGamma/>
                  </a:srgbClr>
                </a:gs>
              </a:gsLst>
              <a:lin ang="2700000" scaled="1"/>
            </a:gradFill>
            <a:ln w="25400" algn="ctr">
              <a:solidFill>
                <a:srgbClr val="FFFFFF"/>
              </a:solidFill>
              <a:round/>
              <a:headEnd/>
              <a:tailEnd/>
            </a:ln>
            <a:effectLst>
              <a:outerShdw dist="107763" dir="2700000" algn="ctr" rotWithShape="0">
                <a:schemeClr val="bg2">
                  <a:alpha val="50000"/>
                </a:schemeClr>
              </a:outerShdw>
            </a:effectLst>
          </p:spPr>
          <p:txBody>
            <a:bodyPr wrap="none" anchor="ctr"/>
            <a:lstStyle/>
            <a:p>
              <a:pPr algn="ctr" rtl="0" eaLnBrk="0" hangingPunct="0"/>
              <a:endParaRPr lang="en-US" b="1">
                <a:solidFill>
                  <a:srgbClr val="FFFFFF"/>
                </a:solidFill>
              </a:endParaRPr>
            </a:p>
          </p:txBody>
        </p:sp>
        <p:sp>
          <p:nvSpPr>
            <p:cNvPr id="32800" name="Rectangle 32"/>
            <p:cNvSpPr>
              <a:spLocks noChangeArrowheads="1"/>
            </p:cNvSpPr>
            <p:nvPr/>
          </p:nvSpPr>
          <p:spPr bwMode="auto">
            <a:xfrm>
              <a:off x="682" y="2213"/>
              <a:ext cx="4398"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buClr>
                  <a:srgbClr val="660066"/>
                </a:buClr>
                <a:buSzPct val="70000"/>
                <a:buFont typeface="Wingdings" pitchFamily="2" charset="2"/>
                <a:buNone/>
              </a:pPr>
              <a:r>
                <a:rPr lang="ar-SA" sz="2400" dirty="0" smtClean="0">
                  <a:cs typeface="AdvertisingBold" pitchFamily="2" charset="-78"/>
                </a:rPr>
                <a:t>إذا </a:t>
              </a:r>
              <a:r>
                <a:rPr lang="ar-SA" sz="2400" dirty="0">
                  <a:cs typeface="AdvertisingBold" pitchFamily="2" charset="-78"/>
                </a:rPr>
                <a:t>فعلَ شيئًا مُستحبًا غير </a:t>
              </a:r>
              <a:r>
                <a:rPr lang="ar-SA" sz="2400" dirty="0" smtClean="0">
                  <a:cs typeface="AdvertisingBold" pitchFamily="2" charset="-78"/>
                </a:rPr>
                <a:t>واجب</a:t>
              </a:r>
              <a:r>
                <a:rPr lang="ar-EG" sz="2400" dirty="0" smtClean="0">
                  <a:cs typeface="AdvertisingBold" pitchFamily="2" charset="-78"/>
                </a:rPr>
                <a:t>.</a:t>
              </a:r>
              <a:endParaRPr lang="ar-EG" sz="2400" dirty="0">
                <a:solidFill>
                  <a:schemeClr val="bg1"/>
                </a:solidFill>
                <a:cs typeface="AdvertisingBold" pitchFamily="2" charset="-78"/>
              </a:endParaRPr>
            </a:p>
          </p:txBody>
        </p:sp>
      </p:grpSp>
      <p:grpSp>
        <p:nvGrpSpPr>
          <p:cNvPr id="32827" name="Group 59"/>
          <p:cNvGrpSpPr>
            <a:grpSpLocks/>
          </p:cNvGrpSpPr>
          <p:nvPr/>
        </p:nvGrpSpPr>
        <p:grpSpPr bwMode="auto">
          <a:xfrm>
            <a:off x="961230" y="3776664"/>
            <a:ext cx="7286625" cy="825500"/>
            <a:chOff x="576" y="2653"/>
            <a:chExt cx="4590" cy="520"/>
          </a:xfrm>
        </p:grpSpPr>
        <p:sp>
          <p:nvSpPr>
            <p:cNvPr id="32802" name="AutoShape 34"/>
            <p:cNvSpPr>
              <a:spLocks noChangeArrowheads="1"/>
            </p:cNvSpPr>
            <p:nvPr/>
          </p:nvSpPr>
          <p:spPr bwMode="gray">
            <a:xfrm>
              <a:off x="576" y="2653"/>
              <a:ext cx="4590" cy="520"/>
            </a:xfrm>
            <a:prstGeom prst="roundRect">
              <a:avLst>
                <a:gd name="adj" fmla="val 9106"/>
              </a:avLst>
            </a:prstGeom>
            <a:gradFill rotWithShape="1">
              <a:gsLst>
                <a:gs pos="0">
                  <a:srgbClr val="FF3399">
                    <a:gamma/>
                    <a:shade val="46275"/>
                    <a:invGamma/>
                  </a:srgbClr>
                </a:gs>
                <a:gs pos="50000">
                  <a:srgbClr val="FF3399"/>
                </a:gs>
                <a:gs pos="100000">
                  <a:srgbClr val="FF3399">
                    <a:gamma/>
                    <a:shade val="46275"/>
                    <a:invGamma/>
                  </a:srgbClr>
                </a:gs>
              </a:gsLst>
              <a:lin ang="2700000" scaled="1"/>
            </a:gradFill>
            <a:ln w="25400">
              <a:solidFill>
                <a:srgbClr val="FFFFFF"/>
              </a:solidFill>
              <a:round/>
              <a:headEnd/>
              <a:tailEnd/>
            </a:ln>
            <a:effectLst>
              <a:outerShdw dist="107763" dir="2700000" algn="ctr" rotWithShape="0">
                <a:schemeClr val="bg2">
                  <a:alpha val="50000"/>
                </a:schemeClr>
              </a:outerShdw>
            </a:effectLst>
          </p:spPr>
          <p:txBody>
            <a:bodyPr wrap="none" anchor="ctr"/>
            <a:lstStyle/>
            <a:p>
              <a:pPr algn="ctr" rtl="0" eaLnBrk="0" hangingPunct="0"/>
              <a:endParaRPr lang="en-US" b="1">
                <a:solidFill>
                  <a:srgbClr val="FFFFFF"/>
                </a:solidFill>
              </a:endParaRPr>
            </a:p>
          </p:txBody>
        </p:sp>
        <p:sp>
          <p:nvSpPr>
            <p:cNvPr id="32803" name="Rectangle 35"/>
            <p:cNvSpPr>
              <a:spLocks noChangeArrowheads="1"/>
            </p:cNvSpPr>
            <p:nvPr/>
          </p:nvSpPr>
          <p:spPr bwMode="auto">
            <a:xfrm>
              <a:off x="749" y="2767"/>
              <a:ext cx="4289" cy="291"/>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buClr>
                  <a:srgbClr val="660066"/>
                </a:buClr>
                <a:buSzPct val="70000"/>
              </a:pPr>
              <a:r>
                <a:rPr lang="ar-SA" sz="2400" dirty="0" smtClean="0">
                  <a:solidFill>
                    <a:srgbClr val="FFFF00"/>
                  </a:solidFill>
                  <a:cs typeface="AdvertisingBold" pitchFamily="2" charset="-78"/>
                </a:rPr>
                <a:t>إذا </a:t>
              </a:r>
              <a:r>
                <a:rPr lang="ar-SA" sz="2400" dirty="0">
                  <a:solidFill>
                    <a:srgbClr val="FFFF00"/>
                  </a:solidFill>
                  <a:cs typeface="AdvertisingBold" pitchFamily="2" charset="-78"/>
                </a:rPr>
                <a:t>ترك فعلًا </a:t>
              </a:r>
              <a:r>
                <a:rPr lang="ar-SA" sz="2400" dirty="0" smtClean="0">
                  <a:solidFill>
                    <a:srgbClr val="FFFF00"/>
                  </a:solidFill>
                  <a:cs typeface="AdvertisingBold" pitchFamily="2" charset="-78"/>
                </a:rPr>
                <a:t>قبيحًا</a:t>
              </a:r>
              <a:r>
                <a:rPr lang="ar-EG" sz="2400" dirty="0" smtClean="0">
                  <a:solidFill>
                    <a:srgbClr val="FFFF00"/>
                  </a:solidFill>
                  <a:cs typeface="AdvertisingBold" pitchFamily="2" charset="-78"/>
                </a:rPr>
                <a:t>.</a:t>
              </a:r>
              <a:endParaRPr lang="ar-EG" sz="2400" dirty="0">
                <a:solidFill>
                  <a:srgbClr val="FFFF00"/>
                </a:solidFill>
                <a:cs typeface="AdvertisingBold" pitchFamily="2" charset="-78"/>
              </a:endParaRPr>
            </a:p>
          </p:txBody>
        </p:sp>
        <p:sp>
          <p:nvSpPr>
            <p:cNvPr id="32822" name="Rectangle 54"/>
            <p:cNvSpPr>
              <a:spLocks noChangeArrowheads="1"/>
            </p:cNvSpPr>
            <p:nvPr/>
          </p:nvSpPr>
          <p:spPr bwMode="auto">
            <a:xfrm>
              <a:off x="633" y="2870"/>
              <a:ext cx="116"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buClr>
                  <a:srgbClr val="660066"/>
                </a:buClr>
                <a:buSzPct val="70000"/>
                <a:buFont typeface="Wingdings" pitchFamily="2" charset="2"/>
                <a:buNone/>
              </a:pPr>
              <a:endParaRPr lang="en-US" sz="2000" dirty="0">
                <a:solidFill>
                  <a:srgbClr val="FFFFFF"/>
                </a:solidFill>
                <a:effectLst>
                  <a:outerShdw blurRad="38100" dist="38100" dir="2700000" algn="tl">
                    <a:srgbClr val="C0C0C0"/>
                  </a:outerShdw>
                </a:effectLst>
                <a:cs typeface="Monotype Koufi" pitchFamily="2" charset="-78"/>
              </a:endParaRPr>
            </a:p>
          </p:txBody>
        </p:sp>
      </p:grpSp>
      <p:grpSp>
        <p:nvGrpSpPr>
          <p:cNvPr id="32828" name="Group 60"/>
          <p:cNvGrpSpPr>
            <a:grpSpLocks/>
          </p:cNvGrpSpPr>
          <p:nvPr/>
        </p:nvGrpSpPr>
        <p:grpSpPr bwMode="auto">
          <a:xfrm>
            <a:off x="928815" y="4680004"/>
            <a:ext cx="7286625" cy="825500"/>
            <a:chOff x="585" y="3243"/>
            <a:chExt cx="4590" cy="520"/>
          </a:xfrm>
        </p:grpSpPr>
        <p:sp>
          <p:nvSpPr>
            <p:cNvPr id="32811" name="AutoShape 43"/>
            <p:cNvSpPr>
              <a:spLocks noChangeArrowheads="1"/>
            </p:cNvSpPr>
            <p:nvPr/>
          </p:nvSpPr>
          <p:spPr bwMode="gray">
            <a:xfrm>
              <a:off x="585" y="3243"/>
              <a:ext cx="4590" cy="520"/>
            </a:xfrm>
            <a:prstGeom prst="roundRect">
              <a:avLst>
                <a:gd name="adj" fmla="val 9106"/>
              </a:avLst>
            </a:prstGeom>
            <a:gradFill rotWithShape="1">
              <a:gsLst>
                <a:gs pos="0">
                  <a:srgbClr val="5B84E9">
                    <a:gamma/>
                    <a:shade val="46275"/>
                    <a:invGamma/>
                  </a:srgbClr>
                </a:gs>
                <a:gs pos="50000">
                  <a:srgbClr val="5B84E9"/>
                </a:gs>
                <a:gs pos="100000">
                  <a:srgbClr val="5B84E9">
                    <a:gamma/>
                    <a:shade val="46275"/>
                    <a:invGamma/>
                  </a:srgbClr>
                </a:gs>
              </a:gsLst>
              <a:lin ang="2700000" scaled="1"/>
            </a:gradFill>
            <a:ln w="25400">
              <a:solidFill>
                <a:srgbClr val="FFFFFF"/>
              </a:solidFill>
              <a:round/>
              <a:headEnd/>
              <a:tailEnd/>
            </a:ln>
            <a:effectLst>
              <a:outerShdw dist="107763" dir="2700000" algn="ctr" rotWithShape="0">
                <a:schemeClr val="bg2">
                  <a:alpha val="50000"/>
                </a:schemeClr>
              </a:outerShdw>
            </a:effectLst>
          </p:spPr>
          <p:txBody>
            <a:bodyPr wrap="none" anchor="ctr"/>
            <a:lstStyle/>
            <a:p>
              <a:pPr algn="ctr" rtl="0" eaLnBrk="0" hangingPunct="0"/>
              <a:endParaRPr lang="en-US" b="1">
                <a:solidFill>
                  <a:srgbClr val="FFFFFF"/>
                </a:solidFill>
              </a:endParaRPr>
            </a:p>
          </p:txBody>
        </p:sp>
        <p:sp>
          <p:nvSpPr>
            <p:cNvPr id="32812" name="Rectangle 44"/>
            <p:cNvSpPr>
              <a:spLocks noChangeArrowheads="1"/>
            </p:cNvSpPr>
            <p:nvPr/>
          </p:nvSpPr>
          <p:spPr bwMode="auto">
            <a:xfrm>
              <a:off x="614" y="3342"/>
              <a:ext cx="4544" cy="291"/>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buClr>
                  <a:srgbClr val="660066"/>
                </a:buClr>
                <a:buSzPct val="70000"/>
                <a:buFont typeface="Wingdings" pitchFamily="2" charset="2"/>
                <a:buNone/>
              </a:pPr>
              <a:r>
                <a:rPr lang="ar-SA" sz="2400" dirty="0" smtClean="0">
                  <a:solidFill>
                    <a:schemeClr val="bg1"/>
                  </a:solidFill>
                  <a:cs typeface="AdvertisingBold" pitchFamily="2" charset="-78"/>
                </a:rPr>
                <a:t>إذا </a:t>
              </a:r>
              <a:r>
                <a:rPr lang="ar-SA" sz="2400" dirty="0">
                  <a:solidFill>
                    <a:schemeClr val="bg1"/>
                  </a:solidFill>
                  <a:cs typeface="AdvertisingBold" pitchFamily="2" charset="-78"/>
                </a:rPr>
                <a:t>فعلَ مُنكَرًا عن </a:t>
              </a:r>
              <a:r>
                <a:rPr lang="ar-SA" sz="2400" dirty="0" smtClean="0">
                  <a:solidFill>
                    <a:schemeClr val="bg1"/>
                  </a:solidFill>
                  <a:cs typeface="AdvertisingBold" pitchFamily="2" charset="-78"/>
                </a:rPr>
                <a:t>عَمْد</a:t>
              </a:r>
              <a:r>
                <a:rPr lang="ar-EG" sz="2400" dirty="0" smtClean="0">
                  <a:solidFill>
                    <a:schemeClr val="bg1"/>
                  </a:solidFill>
                  <a:cs typeface="AdvertisingBold" pitchFamily="2" charset="-78"/>
                </a:rPr>
                <a:t>.</a:t>
              </a:r>
              <a:endParaRPr lang="ar-EG" sz="2400" dirty="0">
                <a:solidFill>
                  <a:schemeClr val="bg1"/>
                </a:solidFill>
                <a:cs typeface="AdvertisingBold" pitchFamily="2" charset="-78"/>
              </a:endParaRPr>
            </a:p>
          </p:txBody>
        </p:sp>
        <p:sp>
          <p:nvSpPr>
            <p:cNvPr id="32824" name="Rectangle 56"/>
            <p:cNvSpPr>
              <a:spLocks noChangeArrowheads="1"/>
            </p:cNvSpPr>
            <p:nvPr/>
          </p:nvSpPr>
          <p:spPr bwMode="auto">
            <a:xfrm>
              <a:off x="672" y="3530"/>
              <a:ext cx="116"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buClr>
                  <a:srgbClr val="660066"/>
                </a:buClr>
                <a:buSzPct val="70000"/>
                <a:buFont typeface="Wingdings" pitchFamily="2" charset="2"/>
                <a:buNone/>
              </a:pPr>
              <a:endParaRPr lang="en-US" sz="1600" dirty="0">
                <a:solidFill>
                  <a:srgbClr val="FFFFFF"/>
                </a:solidFill>
                <a:effectLst>
                  <a:outerShdw blurRad="38100" dist="38100" dir="2700000" algn="tl">
                    <a:srgbClr val="C0C0C0"/>
                  </a:outerShdw>
                </a:effectLst>
                <a:cs typeface="Monotype Koufi" pitchFamily="2" charset="-78"/>
              </a:endParaRPr>
            </a:p>
          </p:txBody>
        </p:sp>
      </p:grpSp>
      <p:grpSp>
        <p:nvGrpSpPr>
          <p:cNvPr id="3" name="Group 2"/>
          <p:cNvGrpSpPr/>
          <p:nvPr/>
        </p:nvGrpSpPr>
        <p:grpSpPr>
          <a:xfrm>
            <a:off x="930198" y="5612736"/>
            <a:ext cx="7286625" cy="825500"/>
            <a:chOff x="930198" y="5066635"/>
            <a:chExt cx="7286625" cy="825500"/>
          </a:xfrm>
        </p:grpSpPr>
        <p:sp>
          <p:nvSpPr>
            <p:cNvPr id="27" name="AutoShape 43"/>
            <p:cNvSpPr>
              <a:spLocks noChangeArrowheads="1"/>
            </p:cNvSpPr>
            <p:nvPr/>
          </p:nvSpPr>
          <p:spPr bwMode="gray">
            <a:xfrm>
              <a:off x="930198" y="5066635"/>
              <a:ext cx="7286625" cy="825500"/>
            </a:xfrm>
            <a:prstGeom prst="roundRect">
              <a:avLst>
                <a:gd name="adj" fmla="val 9106"/>
              </a:avLst>
            </a:prstGeom>
            <a:gradFill rotWithShape="1">
              <a:gsLst>
                <a:gs pos="0">
                  <a:srgbClr val="5B84E9">
                    <a:gamma/>
                    <a:shade val="46275"/>
                    <a:invGamma/>
                  </a:srgbClr>
                </a:gs>
                <a:gs pos="50000">
                  <a:srgbClr val="5B84E9"/>
                </a:gs>
                <a:gs pos="100000">
                  <a:srgbClr val="5B84E9">
                    <a:gamma/>
                    <a:shade val="46275"/>
                    <a:invGamma/>
                  </a:srgbClr>
                </a:gs>
              </a:gsLst>
              <a:lin ang="2700000" scaled="1"/>
            </a:gradFill>
            <a:ln w="25400">
              <a:solidFill>
                <a:srgbClr val="FFFFFF"/>
              </a:solidFill>
              <a:round/>
              <a:headEnd/>
              <a:tailEnd/>
            </a:ln>
            <a:effectLst>
              <a:outerShdw dist="107763" dir="2700000" algn="ctr" rotWithShape="0">
                <a:schemeClr val="bg2">
                  <a:alpha val="50000"/>
                </a:schemeClr>
              </a:outerShdw>
            </a:effectLst>
          </p:spPr>
          <p:txBody>
            <a:bodyPr wrap="none" anchor="ctr"/>
            <a:lstStyle/>
            <a:p>
              <a:pPr algn="ctr" eaLnBrk="0" hangingPunct="0">
                <a:buClr>
                  <a:srgbClr val="660066"/>
                </a:buClr>
                <a:buSzPct val="70000"/>
              </a:pPr>
              <a:endParaRPr lang="en-US" sz="2400" dirty="0">
                <a:solidFill>
                  <a:schemeClr val="bg1"/>
                </a:solidFill>
                <a:cs typeface="AdvertisingExtraBold" pitchFamily="2" charset="-78"/>
              </a:endParaRPr>
            </a:p>
          </p:txBody>
        </p:sp>
        <p:sp>
          <p:nvSpPr>
            <p:cNvPr id="2" name="Rectangle 1"/>
            <p:cNvSpPr/>
            <p:nvPr/>
          </p:nvSpPr>
          <p:spPr>
            <a:xfrm>
              <a:off x="996950" y="5248552"/>
              <a:ext cx="7142162" cy="461665"/>
            </a:xfrm>
            <a:prstGeom prst="rect">
              <a:avLst/>
            </a:prstGeom>
          </p:spPr>
          <p:txBody>
            <a:bodyPr wrap="square">
              <a:spAutoFit/>
            </a:bodyPr>
            <a:lstStyle/>
            <a:p>
              <a:pPr algn="ctr"/>
              <a:r>
                <a:rPr lang="ar-EG" sz="2400" dirty="0" smtClean="0">
                  <a:cs typeface="AdvertisingBold" pitchFamily="2" charset="-78"/>
                </a:rPr>
                <a:t>إذا </a:t>
              </a:r>
              <a:r>
                <a:rPr lang="ar-EG" sz="2400" dirty="0">
                  <a:cs typeface="AdvertisingBold" pitchFamily="2" charset="-78"/>
                </a:rPr>
                <a:t>تركَ واجبًا عن </a:t>
              </a:r>
              <a:r>
                <a:rPr lang="ar-EG" sz="2400" dirty="0" smtClean="0">
                  <a:cs typeface="AdvertisingBold" pitchFamily="2" charset="-78"/>
                </a:rPr>
                <a:t>عمد.</a:t>
              </a:r>
              <a:endParaRPr lang="en-US" sz="2400" dirty="0">
                <a:solidFill>
                  <a:schemeClr val="bg1"/>
                </a:solidFill>
                <a:cs typeface="AdvertisingBold" pitchFamily="2" charset="-78"/>
              </a:endParaRPr>
            </a:p>
          </p:txBody>
        </p:sp>
      </p:grpSp>
    </p:spTree>
    <p:extLst>
      <p:ext uri="{BB962C8B-B14F-4D97-AF65-F5344CB8AC3E}">
        <p14:creationId xmlns:p14="http://schemas.microsoft.com/office/powerpoint/2010/main" val="701620917"/>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32814"/>
                                        </p:tgtEl>
                                        <p:attrNameLst>
                                          <p:attrName>style.visibility</p:attrName>
                                        </p:attrNameLst>
                                      </p:cBhvr>
                                      <p:to>
                                        <p:strVal val="visible"/>
                                      </p:to>
                                    </p:set>
                                    <p:animEffect transition="in" filter="blinds(horizontal)">
                                      <p:cBhvr>
                                        <p:cTn id="7" dur="1000"/>
                                        <p:tgtEl>
                                          <p:spTgt spid="328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32815"/>
                                        </p:tgtEl>
                                        <p:attrNameLst>
                                          <p:attrName>style.visibility</p:attrName>
                                        </p:attrNameLst>
                                      </p:cBhvr>
                                      <p:to>
                                        <p:strVal val="visible"/>
                                      </p:to>
                                    </p:set>
                                    <p:animEffect transition="in" filter="dissolve">
                                      <p:cBhvr>
                                        <p:cTn id="12" dur="1000"/>
                                        <p:tgtEl>
                                          <p:spTgt spid="3281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2825"/>
                                        </p:tgtEl>
                                        <p:attrNameLst>
                                          <p:attrName>style.visibility</p:attrName>
                                        </p:attrNameLst>
                                      </p:cBhvr>
                                      <p:to>
                                        <p:strVal val="visible"/>
                                      </p:to>
                                    </p:set>
                                    <p:animEffect transition="in" filter="blinds(horizontal)">
                                      <p:cBhvr>
                                        <p:cTn id="17" dur="1000"/>
                                        <p:tgtEl>
                                          <p:spTgt spid="3282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2826"/>
                                        </p:tgtEl>
                                        <p:attrNameLst>
                                          <p:attrName>style.visibility</p:attrName>
                                        </p:attrNameLst>
                                      </p:cBhvr>
                                      <p:to>
                                        <p:strVal val="visible"/>
                                      </p:to>
                                    </p:set>
                                    <p:animEffect transition="in" filter="blinds(horizontal)">
                                      <p:cBhvr>
                                        <p:cTn id="22" dur="1000"/>
                                        <p:tgtEl>
                                          <p:spTgt spid="3282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32827"/>
                                        </p:tgtEl>
                                        <p:attrNameLst>
                                          <p:attrName>style.visibility</p:attrName>
                                        </p:attrNameLst>
                                      </p:cBhvr>
                                      <p:to>
                                        <p:strVal val="visible"/>
                                      </p:to>
                                    </p:set>
                                    <p:animEffect transition="in" filter="blinds(horizontal)">
                                      <p:cBhvr>
                                        <p:cTn id="27" dur="1000"/>
                                        <p:tgtEl>
                                          <p:spTgt spid="3282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32828"/>
                                        </p:tgtEl>
                                        <p:attrNameLst>
                                          <p:attrName>style.visibility</p:attrName>
                                        </p:attrNameLst>
                                      </p:cBhvr>
                                      <p:to>
                                        <p:strVal val="visible"/>
                                      </p:to>
                                    </p:set>
                                    <p:animEffect transition="in" filter="blinds(horizontal)">
                                      <p:cBhvr>
                                        <p:cTn id="32" dur="1000"/>
                                        <p:tgtEl>
                                          <p:spTgt spid="32828"/>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1000"/>
                                        <p:tgtEl>
                                          <p:spTgt spid="3"/>
                                        </p:tgtEl>
                                      </p:cBhvr>
                                    </p:animEffect>
                                    <p:anim calcmode="lin" valueType="num">
                                      <p:cBhvr>
                                        <p:cTn id="38" dur="1000" fill="hold"/>
                                        <p:tgtEl>
                                          <p:spTgt spid="3"/>
                                        </p:tgtEl>
                                        <p:attrNameLst>
                                          <p:attrName>ppt_x</p:attrName>
                                        </p:attrNameLst>
                                      </p:cBhvr>
                                      <p:tavLst>
                                        <p:tav tm="0">
                                          <p:val>
                                            <p:strVal val="#ppt_x"/>
                                          </p:val>
                                        </p:tav>
                                        <p:tav tm="100000">
                                          <p:val>
                                            <p:strVal val="#ppt_x"/>
                                          </p:val>
                                        </p:tav>
                                      </p:tavLst>
                                    </p:anim>
                                    <p:anim calcmode="lin" valueType="num">
                                      <p:cBhvr>
                                        <p:cTn id="3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83" name="Group 31"/>
          <p:cNvGrpSpPr>
            <a:grpSpLocks/>
          </p:cNvGrpSpPr>
          <p:nvPr/>
        </p:nvGrpSpPr>
        <p:grpSpPr bwMode="auto">
          <a:xfrm>
            <a:off x="2133600" y="1624807"/>
            <a:ext cx="4953000" cy="3513138"/>
            <a:chOff x="1344" y="1073"/>
            <a:chExt cx="3120" cy="2213"/>
          </a:xfrm>
        </p:grpSpPr>
        <p:sp>
          <p:nvSpPr>
            <p:cNvPr id="21528" name="AutoShape 9"/>
            <p:cNvSpPr>
              <a:spLocks noChangeArrowheads="1"/>
            </p:cNvSpPr>
            <p:nvPr/>
          </p:nvSpPr>
          <p:spPr bwMode="gray">
            <a:xfrm>
              <a:off x="1344" y="1073"/>
              <a:ext cx="3120" cy="2213"/>
            </a:xfrm>
            <a:prstGeom prst="triangle">
              <a:avLst>
                <a:gd name="adj" fmla="val 50000"/>
              </a:avLst>
            </a:prstGeom>
            <a:noFill/>
            <a:ln w="25400" algn="ctr">
              <a:solidFill>
                <a:srgbClr val="92915E"/>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1529" name="Rectangle 10"/>
            <p:cNvSpPr>
              <a:spLocks noChangeArrowheads="1"/>
            </p:cNvSpPr>
            <p:nvPr/>
          </p:nvSpPr>
          <p:spPr bwMode="auto">
            <a:xfrm>
              <a:off x="2141" y="1813"/>
              <a:ext cx="1464" cy="1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rtl="1" eaLnBrk="0" hangingPunct="0"/>
              <a:r>
                <a:rPr lang="ar-EG" sz="4000" dirty="0" smtClean="0">
                  <a:solidFill>
                    <a:srgbClr val="00B050"/>
                  </a:solidFill>
                  <a:cs typeface="AdvertisingBold" pitchFamily="2" charset="-78"/>
                </a:rPr>
                <a:t>مواقف عملية </a:t>
              </a:r>
            </a:p>
            <a:p>
              <a:pPr algn="ctr" rtl="1" eaLnBrk="0" hangingPunct="0"/>
              <a:r>
                <a:rPr lang="ar-EG" sz="3200" dirty="0" smtClean="0">
                  <a:solidFill>
                    <a:srgbClr val="FF0000"/>
                  </a:solidFill>
                  <a:cs typeface="AdvertisingBold" pitchFamily="2" charset="-78"/>
                </a:rPr>
                <a:t>ورقة موزعة </a:t>
              </a:r>
              <a:r>
                <a:rPr lang="ar-EG" sz="3200" dirty="0" smtClean="0">
                  <a:solidFill>
                    <a:srgbClr val="0070C0"/>
                  </a:solidFill>
                  <a:cs typeface="AdvertisingBold" pitchFamily="2" charset="-78"/>
                </a:rPr>
                <a:t>(5)</a:t>
              </a:r>
              <a:endParaRPr lang="ar-SA" sz="3200" dirty="0">
                <a:solidFill>
                  <a:srgbClr val="0070C0"/>
                </a:solidFill>
                <a:cs typeface="AdvertisingBold" pitchFamily="2" charset="-78"/>
              </a:endParaRPr>
            </a:p>
          </p:txBody>
        </p:sp>
      </p:grpSp>
      <p:grpSp>
        <p:nvGrpSpPr>
          <p:cNvPr id="23582" name="Group 30"/>
          <p:cNvGrpSpPr>
            <a:grpSpLocks/>
          </p:cNvGrpSpPr>
          <p:nvPr/>
        </p:nvGrpSpPr>
        <p:grpSpPr bwMode="auto">
          <a:xfrm>
            <a:off x="2916238" y="351632"/>
            <a:ext cx="3411537" cy="2435225"/>
            <a:chOff x="1837" y="214"/>
            <a:chExt cx="2149" cy="1534"/>
          </a:xfrm>
        </p:grpSpPr>
        <p:grpSp>
          <p:nvGrpSpPr>
            <p:cNvPr id="21523" name="Group 12"/>
            <p:cNvGrpSpPr>
              <a:grpSpLocks/>
            </p:cNvGrpSpPr>
            <p:nvPr/>
          </p:nvGrpSpPr>
          <p:grpSpPr bwMode="auto">
            <a:xfrm>
              <a:off x="1837" y="214"/>
              <a:ext cx="2149" cy="1534"/>
              <a:chOff x="2057" y="862"/>
              <a:chExt cx="1549" cy="1351"/>
            </a:xfrm>
          </p:grpSpPr>
          <p:sp>
            <p:nvSpPr>
              <p:cNvPr id="21525" name="AutoShape 13"/>
              <p:cNvSpPr>
                <a:spLocks noChangeArrowheads="1"/>
              </p:cNvSpPr>
              <p:nvPr/>
            </p:nvSpPr>
            <p:spPr bwMode="gray">
              <a:xfrm>
                <a:off x="2070" y="885"/>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1526" name="AutoShape 14"/>
              <p:cNvSpPr>
                <a:spLocks noChangeArrowheads="1"/>
              </p:cNvSpPr>
              <p:nvPr/>
            </p:nvSpPr>
            <p:spPr bwMode="gray">
              <a:xfrm>
                <a:off x="2057" y="862"/>
                <a:ext cx="1536" cy="1328"/>
              </a:xfrm>
              <a:prstGeom prst="hexagon">
                <a:avLst>
                  <a:gd name="adj" fmla="val 28916"/>
                  <a:gd name="vf" fmla="val 115470"/>
                </a:avLst>
              </a:prstGeom>
              <a:gradFill rotWithShape="1">
                <a:gsLst>
                  <a:gs pos="0">
                    <a:srgbClr val="E6E6E6"/>
                  </a:gs>
                  <a:gs pos="7500">
                    <a:srgbClr val="7D8496"/>
                  </a:gs>
                  <a:gs pos="26500">
                    <a:srgbClr val="E6E6E6"/>
                  </a:gs>
                  <a:gs pos="34000">
                    <a:srgbClr val="7D8496"/>
                  </a:gs>
                  <a:gs pos="46500">
                    <a:srgbClr val="E6E6E6"/>
                  </a:gs>
                  <a:gs pos="50000">
                    <a:srgbClr val="FFFFFF"/>
                  </a:gs>
                  <a:gs pos="53500">
                    <a:srgbClr val="E6E6E6"/>
                  </a:gs>
                  <a:gs pos="66000">
                    <a:srgbClr val="7D8496"/>
                  </a:gs>
                  <a:gs pos="73500">
                    <a:srgbClr val="E6E6E6"/>
                  </a:gs>
                  <a:gs pos="92500">
                    <a:srgbClr val="7D8496"/>
                  </a:gs>
                  <a:gs pos="100000">
                    <a:srgbClr val="E6E6E6"/>
                  </a:gs>
                </a:gsLst>
                <a:lin ang="2700000" scaled="1"/>
              </a:gradFill>
              <a:ln w="9525">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1527" name="AutoShape 15"/>
              <p:cNvSpPr>
                <a:spLocks noChangeArrowheads="1"/>
              </p:cNvSpPr>
              <p:nvPr/>
            </p:nvSpPr>
            <p:spPr bwMode="gray">
              <a:xfrm>
                <a:off x="2147" y="942"/>
                <a:ext cx="1350" cy="1168"/>
              </a:xfrm>
              <a:prstGeom prst="hexagon">
                <a:avLst>
                  <a:gd name="adj" fmla="val 28896"/>
                  <a:gd name="vf" fmla="val 115470"/>
                </a:avLst>
              </a:prstGeom>
              <a:gradFill rotWithShape="1">
                <a:gsLst>
                  <a:gs pos="0">
                    <a:srgbClr val="7262EC"/>
                  </a:gs>
                  <a:gs pos="100000">
                    <a:srgbClr val="2614AA"/>
                  </a:gs>
                </a:gsLst>
                <a:lin ang="2700000" scaled="1"/>
              </a:gradFill>
              <a:ln w="952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grpSp>
        <p:sp>
          <p:nvSpPr>
            <p:cNvPr id="21524" name="Rectangle 16"/>
            <p:cNvSpPr>
              <a:spLocks noChangeArrowheads="1"/>
            </p:cNvSpPr>
            <p:nvPr/>
          </p:nvSpPr>
          <p:spPr bwMode="auto">
            <a:xfrm>
              <a:off x="2163" y="366"/>
              <a:ext cx="1482" cy="12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ar-EG" sz="3200" dirty="0" smtClean="0">
                  <a:solidFill>
                    <a:schemeClr val="bg1"/>
                  </a:solidFill>
                  <a:cs typeface="AdvertisingBold" pitchFamily="2" charset="-78"/>
                </a:rPr>
                <a:t>متى يستحف ابنك الثواب ؟</a:t>
              </a:r>
              <a:endParaRPr lang="en-US" sz="3200" dirty="0">
                <a:solidFill>
                  <a:schemeClr val="bg1"/>
                </a:solidFill>
                <a:cs typeface="AdvertisingBold" pitchFamily="2" charset="-78"/>
              </a:endParaRPr>
            </a:p>
          </p:txBody>
        </p:sp>
      </p:grpSp>
      <p:grpSp>
        <p:nvGrpSpPr>
          <p:cNvPr id="23581" name="Group 29"/>
          <p:cNvGrpSpPr>
            <a:grpSpLocks/>
          </p:cNvGrpSpPr>
          <p:nvPr/>
        </p:nvGrpSpPr>
        <p:grpSpPr bwMode="auto">
          <a:xfrm>
            <a:off x="5265729" y="3828256"/>
            <a:ext cx="3406775" cy="2435225"/>
            <a:chOff x="3326" y="2423"/>
            <a:chExt cx="2146" cy="1534"/>
          </a:xfrm>
        </p:grpSpPr>
        <p:grpSp>
          <p:nvGrpSpPr>
            <p:cNvPr id="21518" name="Group 18"/>
            <p:cNvGrpSpPr>
              <a:grpSpLocks/>
            </p:cNvGrpSpPr>
            <p:nvPr/>
          </p:nvGrpSpPr>
          <p:grpSpPr bwMode="auto">
            <a:xfrm>
              <a:off x="3326" y="2423"/>
              <a:ext cx="2146" cy="1534"/>
              <a:chOff x="3174" y="2656"/>
              <a:chExt cx="1549" cy="1351"/>
            </a:xfrm>
          </p:grpSpPr>
          <p:sp>
            <p:nvSpPr>
              <p:cNvPr id="21520" name="AutoShape 19"/>
              <p:cNvSpPr>
                <a:spLocks noChangeArrowheads="1"/>
              </p:cNvSpPr>
              <p:nvPr/>
            </p:nvSpPr>
            <p:spPr bwMode="gray">
              <a:xfrm>
                <a:off x="3187" y="2679"/>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1521" name="AutoShape 20"/>
              <p:cNvSpPr>
                <a:spLocks noChangeArrowheads="1"/>
              </p:cNvSpPr>
              <p:nvPr/>
            </p:nvSpPr>
            <p:spPr bwMode="gray">
              <a:xfrm>
                <a:off x="3174" y="2656"/>
                <a:ext cx="1536" cy="1328"/>
              </a:xfrm>
              <a:prstGeom prst="hexagon">
                <a:avLst>
                  <a:gd name="adj" fmla="val 28916"/>
                  <a:gd name="vf" fmla="val 115470"/>
                </a:avLst>
              </a:prstGeom>
              <a:gradFill rotWithShape="1">
                <a:gsLst>
                  <a:gs pos="0">
                    <a:srgbClr val="E6E6E6"/>
                  </a:gs>
                  <a:gs pos="7500">
                    <a:srgbClr val="7D8496"/>
                  </a:gs>
                  <a:gs pos="26500">
                    <a:srgbClr val="E6E6E6"/>
                  </a:gs>
                  <a:gs pos="34000">
                    <a:srgbClr val="7D8496"/>
                  </a:gs>
                  <a:gs pos="46500">
                    <a:srgbClr val="E6E6E6"/>
                  </a:gs>
                  <a:gs pos="50000">
                    <a:srgbClr val="FFFFFF"/>
                  </a:gs>
                  <a:gs pos="53500">
                    <a:srgbClr val="E6E6E6"/>
                  </a:gs>
                  <a:gs pos="66000">
                    <a:srgbClr val="7D8496"/>
                  </a:gs>
                  <a:gs pos="73500">
                    <a:srgbClr val="E6E6E6"/>
                  </a:gs>
                  <a:gs pos="92500">
                    <a:srgbClr val="7D8496"/>
                  </a:gs>
                  <a:gs pos="100000">
                    <a:srgbClr val="E6E6E6"/>
                  </a:gs>
                </a:gsLst>
                <a:lin ang="2700000" scaled="1"/>
              </a:gradFill>
              <a:ln w="9525">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1522" name="AutoShape 21"/>
              <p:cNvSpPr>
                <a:spLocks noChangeArrowheads="1"/>
              </p:cNvSpPr>
              <p:nvPr/>
            </p:nvSpPr>
            <p:spPr bwMode="gray">
              <a:xfrm>
                <a:off x="3264" y="2736"/>
                <a:ext cx="1350" cy="1168"/>
              </a:xfrm>
              <a:prstGeom prst="hexagon">
                <a:avLst>
                  <a:gd name="adj" fmla="val 28896"/>
                  <a:gd name="vf" fmla="val 115470"/>
                </a:avLst>
              </a:prstGeom>
              <a:gradFill rotWithShape="1">
                <a:gsLst>
                  <a:gs pos="0">
                    <a:srgbClr val="CC7032"/>
                  </a:gs>
                  <a:gs pos="100000">
                    <a:srgbClr val="844820"/>
                  </a:gs>
                </a:gsLst>
                <a:lin ang="2700000" scaled="1"/>
              </a:gradFill>
              <a:ln w="952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grpSp>
        <p:sp>
          <p:nvSpPr>
            <p:cNvPr id="21519" name="Rectangle 22"/>
            <p:cNvSpPr>
              <a:spLocks noChangeArrowheads="1"/>
            </p:cNvSpPr>
            <p:nvPr/>
          </p:nvSpPr>
          <p:spPr bwMode="auto">
            <a:xfrm>
              <a:off x="3669" y="2541"/>
              <a:ext cx="1442" cy="12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ar-EG" sz="3200" dirty="0" smtClean="0">
                  <a:solidFill>
                    <a:schemeClr val="bg1"/>
                  </a:solidFill>
                  <a:cs typeface="AdvertisingBold" pitchFamily="2" charset="-78"/>
                </a:rPr>
                <a:t>متى يستحق ابنك العقاب ؟</a:t>
              </a:r>
              <a:endParaRPr lang="ar-SA" sz="3200" dirty="0">
                <a:solidFill>
                  <a:schemeClr val="bg1"/>
                </a:solidFill>
                <a:cs typeface="AdvertisingBold" pitchFamily="2" charset="-78"/>
              </a:endParaRPr>
            </a:p>
          </p:txBody>
        </p:sp>
      </p:grpSp>
      <p:grpSp>
        <p:nvGrpSpPr>
          <p:cNvPr id="23575" name="Group 23"/>
          <p:cNvGrpSpPr>
            <a:grpSpLocks/>
          </p:cNvGrpSpPr>
          <p:nvPr/>
        </p:nvGrpSpPr>
        <p:grpSpPr bwMode="auto">
          <a:xfrm>
            <a:off x="381000" y="3810794"/>
            <a:ext cx="3413125" cy="2435225"/>
            <a:chOff x="240" y="2428"/>
            <a:chExt cx="2150" cy="1534"/>
          </a:xfrm>
        </p:grpSpPr>
        <p:grpSp>
          <p:nvGrpSpPr>
            <p:cNvPr id="21513" name="Group 24"/>
            <p:cNvGrpSpPr>
              <a:grpSpLocks/>
            </p:cNvGrpSpPr>
            <p:nvPr/>
          </p:nvGrpSpPr>
          <p:grpSpPr bwMode="auto">
            <a:xfrm>
              <a:off x="240" y="2428"/>
              <a:ext cx="2150" cy="1534"/>
              <a:chOff x="1110" y="2656"/>
              <a:chExt cx="1549" cy="1351"/>
            </a:xfrm>
          </p:grpSpPr>
          <p:sp>
            <p:nvSpPr>
              <p:cNvPr id="21515" name="AutoShape 25"/>
              <p:cNvSpPr>
                <a:spLocks noChangeArrowheads="1"/>
              </p:cNvSpPr>
              <p:nvPr/>
            </p:nvSpPr>
            <p:spPr bwMode="gray">
              <a:xfrm>
                <a:off x="1123" y="2679"/>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1516" name="AutoShape 26"/>
              <p:cNvSpPr>
                <a:spLocks noChangeArrowheads="1"/>
              </p:cNvSpPr>
              <p:nvPr/>
            </p:nvSpPr>
            <p:spPr bwMode="gray">
              <a:xfrm>
                <a:off x="1110" y="2656"/>
                <a:ext cx="1536" cy="1328"/>
              </a:xfrm>
              <a:prstGeom prst="hexagon">
                <a:avLst>
                  <a:gd name="adj" fmla="val 28916"/>
                  <a:gd name="vf" fmla="val 115470"/>
                </a:avLst>
              </a:prstGeom>
              <a:gradFill rotWithShape="1">
                <a:gsLst>
                  <a:gs pos="0">
                    <a:srgbClr val="E6E6E6"/>
                  </a:gs>
                  <a:gs pos="7500">
                    <a:srgbClr val="7D8496"/>
                  </a:gs>
                  <a:gs pos="26500">
                    <a:srgbClr val="E6E6E6"/>
                  </a:gs>
                  <a:gs pos="34000">
                    <a:srgbClr val="7D8496"/>
                  </a:gs>
                  <a:gs pos="46500">
                    <a:srgbClr val="E6E6E6"/>
                  </a:gs>
                  <a:gs pos="50000">
                    <a:srgbClr val="FFFFFF"/>
                  </a:gs>
                  <a:gs pos="53500">
                    <a:srgbClr val="E6E6E6"/>
                  </a:gs>
                  <a:gs pos="66000">
                    <a:srgbClr val="7D8496"/>
                  </a:gs>
                  <a:gs pos="73500">
                    <a:srgbClr val="E6E6E6"/>
                  </a:gs>
                  <a:gs pos="92500">
                    <a:srgbClr val="7D8496"/>
                  </a:gs>
                  <a:gs pos="100000">
                    <a:srgbClr val="E6E6E6"/>
                  </a:gs>
                </a:gsLst>
                <a:lin ang="2700000" scaled="1"/>
              </a:gradFill>
              <a:ln w="9525">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1517" name="AutoShape 27"/>
              <p:cNvSpPr>
                <a:spLocks noChangeArrowheads="1"/>
              </p:cNvSpPr>
              <p:nvPr/>
            </p:nvSpPr>
            <p:spPr bwMode="gray">
              <a:xfrm>
                <a:off x="1200" y="2736"/>
                <a:ext cx="1350" cy="1168"/>
              </a:xfrm>
              <a:prstGeom prst="hexagon">
                <a:avLst>
                  <a:gd name="adj" fmla="val 28896"/>
                  <a:gd name="vf" fmla="val 115470"/>
                </a:avLst>
              </a:prstGeom>
              <a:gradFill rotWithShape="1">
                <a:gsLst>
                  <a:gs pos="0">
                    <a:srgbClr val="24B443"/>
                  </a:gs>
                  <a:gs pos="100000">
                    <a:srgbClr val="115D16"/>
                  </a:gs>
                </a:gsLst>
                <a:lin ang="2700000" scaled="1"/>
              </a:gradFill>
              <a:ln w="952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grpSp>
        <p:sp>
          <p:nvSpPr>
            <p:cNvPr id="21514" name="Rectangle 28"/>
            <p:cNvSpPr>
              <a:spLocks noChangeArrowheads="1"/>
            </p:cNvSpPr>
            <p:nvPr/>
          </p:nvSpPr>
          <p:spPr bwMode="auto">
            <a:xfrm>
              <a:off x="535" y="2853"/>
              <a:ext cx="1534" cy="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ar-EG" sz="3200" dirty="0" smtClean="0">
                  <a:solidFill>
                    <a:schemeClr val="bg1"/>
                  </a:solidFill>
                  <a:cs typeface="AdvertisingBold" pitchFamily="2" charset="-78"/>
                  <a:sym typeface="Wingdings" pitchFamily="2" charset="2"/>
                </a:rPr>
                <a:t>كيف تثيب ابنك ؟</a:t>
              </a:r>
              <a:endParaRPr lang="ar-EG" sz="3200" dirty="0">
                <a:solidFill>
                  <a:schemeClr val="bg1"/>
                </a:solidFill>
                <a:cs typeface="AdvertisingBold" pitchFamily="2" charset="-78"/>
                <a:sym typeface="Wingdings" pitchFamily="2" charset="2"/>
              </a:endParaRPr>
            </a:p>
          </p:txBody>
        </p:sp>
      </p:grpSp>
    </p:spTree>
    <p:extLst>
      <p:ext uri="{BB962C8B-B14F-4D97-AF65-F5344CB8AC3E}">
        <p14:creationId xmlns:p14="http://schemas.microsoft.com/office/powerpoint/2010/main" val="653886798"/>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23583"/>
                                        </p:tgtEl>
                                        <p:attrNameLst>
                                          <p:attrName>style.visibility</p:attrName>
                                        </p:attrNameLst>
                                      </p:cBhvr>
                                      <p:to>
                                        <p:strVal val="visible"/>
                                      </p:to>
                                    </p:set>
                                    <p:anim calcmode="lin" valueType="num">
                                      <p:cBhvr>
                                        <p:cTn id="7" dur="1000" fill="hold"/>
                                        <p:tgtEl>
                                          <p:spTgt spid="23583"/>
                                        </p:tgtEl>
                                        <p:attrNameLst>
                                          <p:attrName>ppt_w</p:attrName>
                                        </p:attrNameLst>
                                      </p:cBhvr>
                                      <p:tavLst>
                                        <p:tav tm="0">
                                          <p:val>
                                            <p:fltVal val="0"/>
                                          </p:val>
                                        </p:tav>
                                        <p:tav tm="100000">
                                          <p:val>
                                            <p:strVal val="#ppt_w"/>
                                          </p:val>
                                        </p:tav>
                                      </p:tavLst>
                                    </p:anim>
                                    <p:anim calcmode="lin" valueType="num">
                                      <p:cBhvr>
                                        <p:cTn id="8" dur="1000" fill="hold"/>
                                        <p:tgtEl>
                                          <p:spTgt spid="23583"/>
                                        </p:tgtEl>
                                        <p:attrNameLst>
                                          <p:attrName>ppt_h</p:attrName>
                                        </p:attrNameLst>
                                      </p:cBhvr>
                                      <p:tavLst>
                                        <p:tav tm="0">
                                          <p:val>
                                            <p:fltVal val="0"/>
                                          </p:val>
                                        </p:tav>
                                        <p:tav tm="100000">
                                          <p:val>
                                            <p:strVal val="#ppt_h"/>
                                          </p:val>
                                        </p:tav>
                                      </p:tavLst>
                                    </p:anim>
                                    <p:anim calcmode="lin" valueType="num">
                                      <p:cBhvr>
                                        <p:cTn id="9" dur="1000" fill="hold"/>
                                        <p:tgtEl>
                                          <p:spTgt spid="23583"/>
                                        </p:tgtEl>
                                        <p:attrNameLst>
                                          <p:attrName>style.rotation</p:attrName>
                                        </p:attrNameLst>
                                      </p:cBhvr>
                                      <p:tavLst>
                                        <p:tav tm="0">
                                          <p:val>
                                            <p:fltVal val="90"/>
                                          </p:val>
                                        </p:tav>
                                        <p:tav tm="100000">
                                          <p:val>
                                            <p:fltVal val="0"/>
                                          </p:val>
                                        </p:tav>
                                      </p:tavLst>
                                    </p:anim>
                                    <p:animEffect transition="in" filter="fade">
                                      <p:cBhvr>
                                        <p:cTn id="10" dur="1000"/>
                                        <p:tgtEl>
                                          <p:spTgt spid="23583"/>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nodeType="clickEffect">
                                  <p:stCondLst>
                                    <p:cond delay="0"/>
                                  </p:stCondLst>
                                  <p:childTnLst>
                                    <p:set>
                                      <p:cBhvr>
                                        <p:cTn id="14" dur="1" fill="hold">
                                          <p:stCondLst>
                                            <p:cond delay="0"/>
                                          </p:stCondLst>
                                        </p:cTn>
                                        <p:tgtEl>
                                          <p:spTgt spid="23582"/>
                                        </p:tgtEl>
                                        <p:attrNameLst>
                                          <p:attrName>style.visibility</p:attrName>
                                        </p:attrNameLst>
                                      </p:cBhvr>
                                      <p:to>
                                        <p:strVal val="visible"/>
                                      </p:to>
                                    </p:set>
                                    <p:animEffect transition="in" filter="blinds(horizontal)">
                                      <p:cBhvr>
                                        <p:cTn id="15" dur="1000"/>
                                        <p:tgtEl>
                                          <p:spTgt spid="23582"/>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nodeType="clickEffect">
                                  <p:stCondLst>
                                    <p:cond delay="0"/>
                                  </p:stCondLst>
                                  <p:childTnLst>
                                    <p:set>
                                      <p:cBhvr>
                                        <p:cTn id="19" dur="1" fill="hold">
                                          <p:stCondLst>
                                            <p:cond delay="0"/>
                                          </p:stCondLst>
                                        </p:cTn>
                                        <p:tgtEl>
                                          <p:spTgt spid="23581"/>
                                        </p:tgtEl>
                                        <p:attrNameLst>
                                          <p:attrName>style.visibility</p:attrName>
                                        </p:attrNameLst>
                                      </p:cBhvr>
                                      <p:to>
                                        <p:strVal val="visible"/>
                                      </p:to>
                                    </p:set>
                                    <p:animEffect transition="in" filter="blinds(horizontal)">
                                      <p:cBhvr>
                                        <p:cTn id="20" dur="1000"/>
                                        <p:tgtEl>
                                          <p:spTgt spid="23581"/>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nodeType="clickEffect">
                                  <p:stCondLst>
                                    <p:cond delay="0"/>
                                  </p:stCondLst>
                                  <p:childTnLst>
                                    <p:set>
                                      <p:cBhvr>
                                        <p:cTn id="24" dur="1" fill="hold">
                                          <p:stCondLst>
                                            <p:cond delay="0"/>
                                          </p:stCondLst>
                                        </p:cTn>
                                        <p:tgtEl>
                                          <p:spTgt spid="23575"/>
                                        </p:tgtEl>
                                        <p:attrNameLst>
                                          <p:attrName>style.visibility</p:attrName>
                                        </p:attrNameLst>
                                      </p:cBhvr>
                                      <p:to>
                                        <p:strVal val="visible"/>
                                      </p:to>
                                    </p:set>
                                    <p:animEffect transition="in" filter="blinds(horizontal)">
                                      <p:cBhvr>
                                        <p:cTn id="25" dur="1000"/>
                                        <p:tgtEl>
                                          <p:spTgt spid="235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92" name="Group 68"/>
          <p:cNvGrpSpPr>
            <a:grpSpLocks/>
          </p:cNvGrpSpPr>
          <p:nvPr/>
        </p:nvGrpSpPr>
        <p:grpSpPr bwMode="auto">
          <a:xfrm>
            <a:off x="609600" y="3994150"/>
            <a:ext cx="2833688" cy="2482850"/>
            <a:chOff x="384" y="2516"/>
            <a:chExt cx="1785" cy="1564"/>
          </a:xfrm>
        </p:grpSpPr>
        <p:sp>
          <p:nvSpPr>
            <p:cNvPr id="26678" name="Oval 54"/>
            <p:cNvSpPr>
              <a:spLocks noChangeArrowheads="1"/>
            </p:cNvSpPr>
            <p:nvPr/>
          </p:nvSpPr>
          <p:spPr bwMode="ltGray">
            <a:xfrm>
              <a:off x="384" y="2516"/>
              <a:ext cx="1728" cy="1564"/>
            </a:xfrm>
            <a:prstGeom prst="ellipse">
              <a:avLst/>
            </a:prstGeom>
            <a:solidFill>
              <a:srgbClr val="5AC2C2"/>
            </a:solidFill>
            <a:ln w="19050" algn="ctr">
              <a:solidFill>
                <a:srgbClr val="F8F8F8"/>
              </a:solidFill>
              <a:round/>
              <a:headEnd/>
              <a:tailEnd/>
            </a:ln>
            <a:effectLst>
              <a:outerShdw dist="91581" dir="3378596" algn="ctr" rotWithShape="0">
                <a:srgbClr val="080808">
                  <a:alpha val="50000"/>
                </a:srgbClr>
              </a:outerShdw>
            </a:effectLst>
          </p:spPr>
          <p:txBody>
            <a:bodyPr wrap="none" anchor="ctr"/>
            <a:lstStyle/>
            <a:p>
              <a:endParaRPr lang="ar-EG"/>
            </a:p>
          </p:txBody>
        </p:sp>
        <p:sp>
          <p:nvSpPr>
            <p:cNvPr id="26681" name="Rectangle 57"/>
            <p:cNvSpPr>
              <a:spLocks noChangeArrowheads="1"/>
            </p:cNvSpPr>
            <p:nvPr/>
          </p:nvSpPr>
          <p:spPr bwMode="auto">
            <a:xfrm>
              <a:off x="384" y="2997"/>
              <a:ext cx="1785" cy="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tabLst>
                  <a:tab pos="473075" algn="l"/>
                </a:tabLst>
              </a:pPr>
              <a:r>
                <a:rPr lang="ar-EG" sz="2800" dirty="0" smtClean="0">
                  <a:solidFill>
                    <a:schemeClr val="bg1"/>
                  </a:solidFill>
                  <a:cs typeface="AdvertisingExtraBold" pitchFamily="2" charset="-78"/>
                </a:rPr>
                <a:t>أظهر نية الإصلاح بوضوح</a:t>
              </a:r>
              <a:endParaRPr lang="ar-EG" sz="2800" dirty="0">
                <a:solidFill>
                  <a:schemeClr val="bg1"/>
                </a:solidFill>
                <a:cs typeface="AdvertisingExtraBold" pitchFamily="2" charset="-78"/>
              </a:endParaRPr>
            </a:p>
          </p:txBody>
        </p:sp>
      </p:grpSp>
      <p:grpSp>
        <p:nvGrpSpPr>
          <p:cNvPr id="26689" name="Group 65"/>
          <p:cNvGrpSpPr>
            <a:grpSpLocks/>
          </p:cNvGrpSpPr>
          <p:nvPr/>
        </p:nvGrpSpPr>
        <p:grpSpPr bwMode="auto">
          <a:xfrm>
            <a:off x="5562601" y="1892300"/>
            <a:ext cx="2743200" cy="2482850"/>
            <a:chOff x="3504" y="1192"/>
            <a:chExt cx="1728" cy="1564"/>
          </a:xfrm>
        </p:grpSpPr>
        <p:sp>
          <p:nvSpPr>
            <p:cNvPr id="26670" name="Oval 46"/>
            <p:cNvSpPr>
              <a:spLocks noChangeArrowheads="1"/>
            </p:cNvSpPr>
            <p:nvPr/>
          </p:nvSpPr>
          <p:spPr bwMode="ltGray">
            <a:xfrm>
              <a:off x="3504" y="1192"/>
              <a:ext cx="1728" cy="1564"/>
            </a:xfrm>
            <a:prstGeom prst="ellipse">
              <a:avLst/>
            </a:prstGeom>
            <a:solidFill>
              <a:srgbClr val="D54F6F"/>
            </a:solidFill>
            <a:ln w="19050">
              <a:solidFill>
                <a:srgbClr val="F8F8F8"/>
              </a:solidFill>
              <a:round/>
              <a:headEnd/>
              <a:tailEnd/>
            </a:ln>
            <a:effectLst>
              <a:outerShdw dist="91581" dir="3378596" algn="ctr" rotWithShape="0">
                <a:srgbClr val="080808">
                  <a:alpha val="50000"/>
                </a:srgbClr>
              </a:outerShdw>
            </a:effectLst>
          </p:spPr>
          <p:txBody>
            <a:bodyPr wrap="none" anchor="ctr"/>
            <a:lstStyle/>
            <a:p>
              <a:endParaRPr lang="ar-EG"/>
            </a:p>
          </p:txBody>
        </p:sp>
        <p:sp>
          <p:nvSpPr>
            <p:cNvPr id="26684" name="Rectangle 60"/>
            <p:cNvSpPr>
              <a:spLocks noChangeArrowheads="1"/>
            </p:cNvSpPr>
            <p:nvPr/>
          </p:nvSpPr>
          <p:spPr bwMode="auto">
            <a:xfrm>
              <a:off x="3696" y="1401"/>
              <a:ext cx="1392" cy="1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tabLst>
                  <a:tab pos="473075" algn="l"/>
                </a:tabLst>
              </a:pPr>
              <a:r>
                <a:rPr lang="ar-EG" sz="2800" dirty="0" smtClean="0">
                  <a:solidFill>
                    <a:srgbClr val="FFFFCC"/>
                  </a:solidFill>
                  <a:cs typeface="AdvertisingExtraBold" pitchFamily="2" charset="-78"/>
                </a:rPr>
                <a:t>أن يتنوع العقاب بين المادى والمعنوى .</a:t>
              </a:r>
              <a:endParaRPr lang="en-US" sz="2800" dirty="0">
                <a:solidFill>
                  <a:srgbClr val="FFFFCC"/>
                </a:solidFill>
                <a:cs typeface="AdvertisingExtraBold" pitchFamily="2" charset="-78"/>
              </a:endParaRPr>
            </a:p>
          </p:txBody>
        </p:sp>
      </p:grpSp>
      <p:grpSp>
        <p:nvGrpSpPr>
          <p:cNvPr id="26690" name="Group 66"/>
          <p:cNvGrpSpPr>
            <a:grpSpLocks/>
          </p:cNvGrpSpPr>
          <p:nvPr/>
        </p:nvGrpSpPr>
        <p:grpSpPr bwMode="auto">
          <a:xfrm>
            <a:off x="2165871" y="1740515"/>
            <a:ext cx="3036343" cy="2482850"/>
            <a:chOff x="1392" y="1192"/>
            <a:chExt cx="1728" cy="1564"/>
          </a:xfrm>
        </p:grpSpPr>
        <p:sp>
          <p:nvSpPr>
            <p:cNvPr id="26680" name="Oval 56"/>
            <p:cNvSpPr>
              <a:spLocks noChangeArrowheads="1"/>
            </p:cNvSpPr>
            <p:nvPr/>
          </p:nvSpPr>
          <p:spPr bwMode="gray">
            <a:xfrm>
              <a:off x="1392" y="1192"/>
              <a:ext cx="1728" cy="1564"/>
            </a:xfrm>
            <a:prstGeom prst="ellipse">
              <a:avLst/>
            </a:prstGeom>
            <a:solidFill>
              <a:srgbClr val="EF8D21"/>
            </a:solidFill>
            <a:ln w="19050" algn="ctr">
              <a:solidFill>
                <a:srgbClr val="F8F8F8"/>
              </a:solidFill>
              <a:round/>
              <a:headEnd/>
              <a:tailEnd/>
            </a:ln>
            <a:effectLst>
              <a:outerShdw dist="91581" dir="3378596" algn="ctr" rotWithShape="0">
                <a:srgbClr val="080808">
                  <a:alpha val="50000"/>
                </a:srgbClr>
              </a:outerShdw>
            </a:effectLst>
          </p:spPr>
          <p:txBody>
            <a:bodyPr wrap="none" anchor="ctr"/>
            <a:lstStyle/>
            <a:p>
              <a:endParaRPr lang="ar-EG"/>
            </a:p>
          </p:txBody>
        </p:sp>
        <p:sp>
          <p:nvSpPr>
            <p:cNvPr id="26685" name="Rectangle 61"/>
            <p:cNvSpPr>
              <a:spLocks noChangeArrowheads="1"/>
            </p:cNvSpPr>
            <p:nvPr/>
          </p:nvSpPr>
          <p:spPr bwMode="auto">
            <a:xfrm>
              <a:off x="1547" y="1537"/>
              <a:ext cx="1475"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tabLst>
                  <a:tab pos="473075" algn="l"/>
                </a:tabLst>
              </a:pPr>
              <a:r>
                <a:rPr lang="ar-EG" sz="2800" dirty="0" smtClean="0">
                  <a:solidFill>
                    <a:srgbClr val="FFFFCC"/>
                  </a:solidFill>
                  <a:cs typeface="AdvertisingExtraBold" pitchFamily="2" charset="-78"/>
                </a:rPr>
                <a:t>أن يكون العقاب مكافئًا للعمل .</a:t>
              </a:r>
              <a:endParaRPr lang="ar-EG" sz="2800" dirty="0">
                <a:solidFill>
                  <a:srgbClr val="FFFFCC"/>
                </a:solidFill>
                <a:latin typeface="Aldine721 Lt BT" pitchFamily="18" charset="0"/>
                <a:cs typeface="AdvertisingExtraBold" pitchFamily="2" charset="-78"/>
              </a:endParaRPr>
            </a:p>
          </p:txBody>
        </p:sp>
      </p:grpSp>
      <p:grpSp>
        <p:nvGrpSpPr>
          <p:cNvPr id="26691" name="Group 67"/>
          <p:cNvGrpSpPr>
            <a:grpSpLocks/>
          </p:cNvGrpSpPr>
          <p:nvPr/>
        </p:nvGrpSpPr>
        <p:grpSpPr bwMode="auto">
          <a:xfrm>
            <a:off x="3962400" y="3994150"/>
            <a:ext cx="2743200" cy="2482850"/>
            <a:chOff x="2496" y="2516"/>
            <a:chExt cx="1728" cy="1564"/>
          </a:xfrm>
        </p:grpSpPr>
        <p:sp>
          <p:nvSpPr>
            <p:cNvPr id="26679" name="Oval 55"/>
            <p:cNvSpPr>
              <a:spLocks noChangeArrowheads="1"/>
            </p:cNvSpPr>
            <p:nvPr/>
          </p:nvSpPr>
          <p:spPr bwMode="ltGray">
            <a:xfrm>
              <a:off x="2496" y="2516"/>
              <a:ext cx="1728" cy="1564"/>
            </a:xfrm>
            <a:prstGeom prst="ellipse">
              <a:avLst/>
            </a:prstGeom>
            <a:solidFill>
              <a:srgbClr val="6FB157"/>
            </a:solidFill>
            <a:ln w="19050" algn="ctr">
              <a:solidFill>
                <a:srgbClr val="F8F8F8"/>
              </a:solidFill>
              <a:round/>
              <a:headEnd/>
              <a:tailEnd/>
            </a:ln>
            <a:effectLst>
              <a:outerShdw dist="91581" dir="3378596" algn="ctr" rotWithShape="0">
                <a:srgbClr val="080808">
                  <a:alpha val="50000"/>
                </a:srgbClr>
              </a:outerShdw>
            </a:effectLst>
          </p:spPr>
          <p:txBody>
            <a:bodyPr wrap="none" anchor="ctr"/>
            <a:lstStyle/>
            <a:p>
              <a:endParaRPr lang="ar-EG"/>
            </a:p>
          </p:txBody>
        </p:sp>
        <p:sp>
          <p:nvSpPr>
            <p:cNvPr id="26686" name="Rectangle 62"/>
            <p:cNvSpPr>
              <a:spLocks noChangeArrowheads="1"/>
            </p:cNvSpPr>
            <p:nvPr/>
          </p:nvSpPr>
          <p:spPr bwMode="auto">
            <a:xfrm>
              <a:off x="2496" y="2859"/>
              <a:ext cx="1728"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tabLst>
                  <a:tab pos="473075" algn="l"/>
                </a:tabLst>
              </a:pPr>
              <a:r>
                <a:rPr lang="ar-EG" sz="2800" dirty="0" smtClean="0">
                  <a:solidFill>
                    <a:schemeClr val="bg1"/>
                  </a:solidFill>
                  <a:cs typeface="AdvertisingExtraBold" pitchFamily="2" charset="-78"/>
                </a:rPr>
                <a:t>العقاب هو ما يكرهه ابنك لا ما تكرهه انت .</a:t>
              </a:r>
              <a:endParaRPr lang="ar-EG" sz="2800" dirty="0">
                <a:solidFill>
                  <a:schemeClr val="bg1"/>
                </a:solidFill>
                <a:latin typeface="Aldine721 Lt BT" pitchFamily="18" charset="0"/>
                <a:cs typeface="AdvertisingExtraBold" pitchFamily="2" charset="-78"/>
              </a:endParaRPr>
            </a:p>
          </p:txBody>
        </p:sp>
      </p:grpSp>
      <p:grpSp>
        <p:nvGrpSpPr>
          <p:cNvPr id="26688" name="Group 64"/>
          <p:cNvGrpSpPr>
            <a:grpSpLocks/>
          </p:cNvGrpSpPr>
          <p:nvPr/>
        </p:nvGrpSpPr>
        <p:grpSpPr bwMode="auto">
          <a:xfrm>
            <a:off x="1676400" y="228600"/>
            <a:ext cx="6019800" cy="1219200"/>
            <a:chOff x="3408" y="336"/>
            <a:chExt cx="1344" cy="768"/>
          </a:xfrm>
        </p:grpSpPr>
        <p:grpSp>
          <p:nvGrpSpPr>
            <p:cNvPr id="26655" name="Group 31"/>
            <p:cNvGrpSpPr>
              <a:grpSpLocks/>
            </p:cNvGrpSpPr>
            <p:nvPr/>
          </p:nvGrpSpPr>
          <p:grpSpPr bwMode="auto">
            <a:xfrm>
              <a:off x="3408" y="336"/>
              <a:ext cx="1344" cy="768"/>
              <a:chOff x="406" y="980"/>
              <a:chExt cx="2330" cy="294"/>
            </a:xfrm>
          </p:grpSpPr>
          <p:sp>
            <p:nvSpPr>
              <p:cNvPr id="26656" name="AutoShape 32"/>
              <p:cNvSpPr>
                <a:spLocks noChangeArrowheads="1"/>
              </p:cNvSpPr>
              <p:nvPr/>
            </p:nvSpPr>
            <p:spPr bwMode="gray">
              <a:xfrm>
                <a:off x="406" y="980"/>
                <a:ext cx="2330" cy="294"/>
              </a:xfrm>
              <a:prstGeom prst="roundRect">
                <a:avLst>
                  <a:gd name="adj" fmla="val 50000"/>
                </a:avLst>
              </a:prstGeom>
              <a:gradFill rotWithShape="1">
                <a:gsLst>
                  <a:gs pos="0">
                    <a:srgbClr val="1B97C3">
                      <a:gamma/>
                      <a:tint val="54118"/>
                      <a:invGamma/>
                    </a:srgbClr>
                  </a:gs>
                  <a:gs pos="100000">
                    <a:srgbClr val="1B97C3"/>
                  </a:gs>
                </a:gsLst>
                <a:lin ang="0" scaled="1"/>
              </a:gradFill>
              <a:ln w="12700">
                <a:solidFill>
                  <a:srgbClr val="1DA5D5"/>
                </a:solidFill>
                <a:round/>
                <a:headEnd/>
                <a:tailEnd/>
              </a:ln>
              <a:effectLst>
                <a:outerShdw dist="53882" dir="2700000" algn="ctr" rotWithShape="0">
                  <a:srgbClr val="292929">
                    <a:alpha val="50000"/>
                  </a:srgbClr>
                </a:outerShdw>
              </a:effectLst>
            </p:spPr>
            <p:txBody>
              <a:bodyPr wrap="none" anchor="ctr"/>
              <a:lstStyle/>
              <a:p>
                <a:endParaRPr lang="ar-EG"/>
              </a:p>
            </p:txBody>
          </p:sp>
          <p:sp>
            <p:nvSpPr>
              <p:cNvPr id="26657" name="AutoShape 33"/>
              <p:cNvSpPr>
                <a:spLocks noChangeArrowheads="1"/>
              </p:cNvSpPr>
              <p:nvPr/>
            </p:nvSpPr>
            <p:spPr bwMode="gray">
              <a:xfrm flipH="1">
                <a:off x="2620" y="1005"/>
                <a:ext cx="104" cy="246"/>
              </a:xfrm>
              <a:prstGeom prst="moon">
                <a:avLst>
                  <a:gd name="adj" fmla="val 22032"/>
                </a:avLst>
              </a:prstGeom>
              <a:gradFill rotWithShape="1">
                <a:gsLst>
                  <a:gs pos="0">
                    <a:srgbClr val="FFFFFF">
                      <a:gamma/>
                      <a:shade val="46275"/>
                      <a:invGamma/>
                      <a:alpha val="0"/>
                    </a:srgbClr>
                  </a:gs>
                  <a:gs pos="50000">
                    <a:srgbClr val="FFFFFF">
                      <a:alpha val="84000"/>
                    </a:srgbClr>
                  </a:gs>
                  <a:gs pos="100000">
                    <a:srgbClr val="FFFFFF">
                      <a:gamma/>
                      <a:shade val="46275"/>
                      <a:invGamma/>
                      <a:alpha val="0"/>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6658" name="AutoShape 34"/>
              <p:cNvSpPr>
                <a:spLocks noChangeArrowheads="1"/>
              </p:cNvSpPr>
              <p:nvPr/>
            </p:nvSpPr>
            <p:spPr bwMode="gray">
              <a:xfrm>
                <a:off x="420" y="1006"/>
                <a:ext cx="104" cy="242"/>
              </a:xfrm>
              <a:prstGeom prst="moon">
                <a:avLst>
                  <a:gd name="adj" fmla="val 22032"/>
                </a:avLst>
              </a:prstGeom>
              <a:gradFill rotWithShape="1">
                <a:gsLst>
                  <a:gs pos="0">
                    <a:srgbClr val="FFFFFF">
                      <a:gamma/>
                      <a:shade val="46275"/>
                      <a:invGamma/>
                      <a:alpha val="0"/>
                    </a:srgbClr>
                  </a:gs>
                  <a:gs pos="50000">
                    <a:srgbClr val="FFFFFF">
                      <a:alpha val="84000"/>
                    </a:srgbClr>
                  </a:gs>
                  <a:gs pos="100000">
                    <a:srgbClr val="FFFFFF">
                      <a:gamma/>
                      <a:shade val="46275"/>
                      <a:invGamma/>
                      <a:alpha val="0"/>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grpSp>
        <p:sp>
          <p:nvSpPr>
            <p:cNvPr id="26682" name="Rectangle 58"/>
            <p:cNvSpPr>
              <a:spLocks noChangeArrowheads="1"/>
            </p:cNvSpPr>
            <p:nvPr/>
          </p:nvSpPr>
          <p:spPr bwMode="auto">
            <a:xfrm>
              <a:off x="3473" y="539"/>
              <a:ext cx="1209"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ar-EG" sz="3200" dirty="0" smtClean="0">
                  <a:solidFill>
                    <a:srgbClr val="FFFF00"/>
                  </a:solidFill>
                  <a:cs typeface="AdvertisingExtraBold" pitchFamily="2" charset="-78"/>
                </a:rPr>
                <a:t>كيف تعاقب ابنك ؟</a:t>
              </a:r>
              <a:endParaRPr lang="ar-EG" sz="3200" dirty="0">
                <a:solidFill>
                  <a:schemeClr val="bg1"/>
                </a:solidFill>
                <a:cs typeface="AdvertisingExtraBold" pitchFamily="2" charset="-78"/>
              </a:endParaRPr>
            </a:p>
          </p:txBody>
        </p:sp>
      </p:grpSp>
    </p:spTree>
    <p:extLst>
      <p:ext uri="{BB962C8B-B14F-4D97-AF65-F5344CB8AC3E}">
        <p14:creationId xmlns:p14="http://schemas.microsoft.com/office/powerpoint/2010/main" val="2568797362"/>
      </p:ext>
    </p:ext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26688"/>
                                        </p:tgtEl>
                                        <p:attrNameLst>
                                          <p:attrName>style.visibility</p:attrName>
                                        </p:attrNameLst>
                                      </p:cBhvr>
                                      <p:to>
                                        <p:strVal val="visible"/>
                                      </p:to>
                                    </p:set>
                                    <p:anim calcmode="lin" valueType="num">
                                      <p:cBhvr>
                                        <p:cTn id="7" dur="1000" fill="hold"/>
                                        <p:tgtEl>
                                          <p:spTgt spid="26688"/>
                                        </p:tgtEl>
                                        <p:attrNameLst>
                                          <p:attrName>ppt_w</p:attrName>
                                        </p:attrNameLst>
                                      </p:cBhvr>
                                      <p:tavLst>
                                        <p:tav tm="0">
                                          <p:val>
                                            <p:fltVal val="0"/>
                                          </p:val>
                                        </p:tav>
                                        <p:tav tm="100000">
                                          <p:val>
                                            <p:strVal val="#ppt_w"/>
                                          </p:val>
                                        </p:tav>
                                      </p:tavLst>
                                    </p:anim>
                                    <p:anim calcmode="lin" valueType="num">
                                      <p:cBhvr>
                                        <p:cTn id="8" dur="1000" fill="hold"/>
                                        <p:tgtEl>
                                          <p:spTgt spid="26688"/>
                                        </p:tgtEl>
                                        <p:attrNameLst>
                                          <p:attrName>ppt_h</p:attrName>
                                        </p:attrNameLst>
                                      </p:cBhvr>
                                      <p:tavLst>
                                        <p:tav tm="0">
                                          <p:val>
                                            <p:fltVal val="0"/>
                                          </p:val>
                                        </p:tav>
                                        <p:tav tm="100000">
                                          <p:val>
                                            <p:strVal val="#ppt_h"/>
                                          </p:val>
                                        </p:tav>
                                      </p:tavLst>
                                    </p:anim>
                                    <p:anim calcmode="lin" valueType="num">
                                      <p:cBhvr>
                                        <p:cTn id="9" dur="1000" fill="hold"/>
                                        <p:tgtEl>
                                          <p:spTgt spid="26688"/>
                                        </p:tgtEl>
                                        <p:attrNameLst>
                                          <p:attrName>style.rotation</p:attrName>
                                        </p:attrNameLst>
                                      </p:cBhvr>
                                      <p:tavLst>
                                        <p:tav tm="0">
                                          <p:val>
                                            <p:fltVal val="90"/>
                                          </p:val>
                                        </p:tav>
                                        <p:tav tm="100000">
                                          <p:val>
                                            <p:fltVal val="0"/>
                                          </p:val>
                                        </p:tav>
                                      </p:tavLst>
                                    </p:anim>
                                    <p:animEffect transition="in" filter="fade">
                                      <p:cBhvr>
                                        <p:cTn id="10" dur="1000"/>
                                        <p:tgtEl>
                                          <p:spTgt spid="26688"/>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1" presetClass="entr" presetSubtype="0" fill="hold" nodeType="clickEffect">
                                  <p:stCondLst>
                                    <p:cond delay="0"/>
                                  </p:stCondLst>
                                  <p:iterate type="lt">
                                    <p:tmPct val="5000"/>
                                  </p:iterate>
                                  <p:childTnLst>
                                    <p:set>
                                      <p:cBhvr>
                                        <p:cTn id="14" dur="1" fill="hold">
                                          <p:stCondLst>
                                            <p:cond delay="0"/>
                                          </p:stCondLst>
                                        </p:cTn>
                                        <p:tgtEl>
                                          <p:spTgt spid="26689"/>
                                        </p:tgtEl>
                                        <p:attrNameLst>
                                          <p:attrName>style.visibility</p:attrName>
                                        </p:attrNameLst>
                                      </p:cBhvr>
                                      <p:to>
                                        <p:strVal val="visible"/>
                                      </p:to>
                                    </p:set>
                                    <p:anim calcmode="lin" valueType="num">
                                      <p:cBhvr>
                                        <p:cTn id="15" dur="1000" fill="hold"/>
                                        <p:tgtEl>
                                          <p:spTgt spid="26689"/>
                                        </p:tgtEl>
                                        <p:attrNameLst>
                                          <p:attrName>ppt_w</p:attrName>
                                        </p:attrNameLst>
                                      </p:cBhvr>
                                      <p:tavLst>
                                        <p:tav tm="0">
                                          <p:val>
                                            <p:fltVal val="0"/>
                                          </p:val>
                                        </p:tav>
                                        <p:tav tm="100000">
                                          <p:val>
                                            <p:strVal val="#ppt_w"/>
                                          </p:val>
                                        </p:tav>
                                      </p:tavLst>
                                    </p:anim>
                                    <p:anim calcmode="lin" valueType="num">
                                      <p:cBhvr>
                                        <p:cTn id="16" dur="1000" fill="hold"/>
                                        <p:tgtEl>
                                          <p:spTgt spid="26689"/>
                                        </p:tgtEl>
                                        <p:attrNameLst>
                                          <p:attrName>ppt_h</p:attrName>
                                        </p:attrNameLst>
                                      </p:cBhvr>
                                      <p:tavLst>
                                        <p:tav tm="0">
                                          <p:val>
                                            <p:fltVal val="0"/>
                                          </p:val>
                                        </p:tav>
                                        <p:tav tm="100000">
                                          <p:val>
                                            <p:strVal val="#ppt_h"/>
                                          </p:val>
                                        </p:tav>
                                      </p:tavLst>
                                    </p:anim>
                                    <p:anim calcmode="lin" valueType="num">
                                      <p:cBhvr>
                                        <p:cTn id="17" dur="1000" fill="hold"/>
                                        <p:tgtEl>
                                          <p:spTgt spid="26689"/>
                                        </p:tgtEl>
                                        <p:attrNameLst>
                                          <p:attrName>style.rotation</p:attrName>
                                        </p:attrNameLst>
                                      </p:cBhvr>
                                      <p:tavLst>
                                        <p:tav tm="0">
                                          <p:val>
                                            <p:fltVal val="90"/>
                                          </p:val>
                                        </p:tav>
                                        <p:tav tm="100000">
                                          <p:val>
                                            <p:fltVal val="0"/>
                                          </p:val>
                                        </p:tav>
                                      </p:tavLst>
                                    </p:anim>
                                    <p:animEffect transition="in" filter="fade">
                                      <p:cBhvr>
                                        <p:cTn id="18" dur="1000"/>
                                        <p:tgtEl>
                                          <p:spTgt spid="26689"/>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1" presetClass="entr" presetSubtype="0" fill="hold" nodeType="clickEffect">
                                  <p:stCondLst>
                                    <p:cond delay="0"/>
                                  </p:stCondLst>
                                  <p:iterate type="lt">
                                    <p:tmPct val="5000"/>
                                  </p:iterate>
                                  <p:childTnLst>
                                    <p:set>
                                      <p:cBhvr>
                                        <p:cTn id="22" dur="1" fill="hold">
                                          <p:stCondLst>
                                            <p:cond delay="0"/>
                                          </p:stCondLst>
                                        </p:cTn>
                                        <p:tgtEl>
                                          <p:spTgt spid="26690"/>
                                        </p:tgtEl>
                                        <p:attrNameLst>
                                          <p:attrName>style.visibility</p:attrName>
                                        </p:attrNameLst>
                                      </p:cBhvr>
                                      <p:to>
                                        <p:strVal val="visible"/>
                                      </p:to>
                                    </p:set>
                                    <p:anim calcmode="lin" valueType="num">
                                      <p:cBhvr>
                                        <p:cTn id="23" dur="1000" fill="hold"/>
                                        <p:tgtEl>
                                          <p:spTgt spid="26690"/>
                                        </p:tgtEl>
                                        <p:attrNameLst>
                                          <p:attrName>ppt_w</p:attrName>
                                        </p:attrNameLst>
                                      </p:cBhvr>
                                      <p:tavLst>
                                        <p:tav tm="0">
                                          <p:val>
                                            <p:fltVal val="0"/>
                                          </p:val>
                                        </p:tav>
                                        <p:tav tm="100000">
                                          <p:val>
                                            <p:strVal val="#ppt_w"/>
                                          </p:val>
                                        </p:tav>
                                      </p:tavLst>
                                    </p:anim>
                                    <p:anim calcmode="lin" valueType="num">
                                      <p:cBhvr>
                                        <p:cTn id="24" dur="1000" fill="hold"/>
                                        <p:tgtEl>
                                          <p:spTgt spid="26690"/>
                                        </p:tgtEl>
                                        <p:attrNameLst>
                                          <p:attrName>ppt_h</p:attrName>
                                        </p:attrNameLst>
                                      </p:cBhvr>
                                      <p:tavLst>
                                        <p:tav tm="0">
                                          <p:val>
                                            <p:fltVal val="0"/>
                                          </p:val>
                                        </p:tav>
                                        <p:tav tm="100000">
                                          <p:val>
                                            <p:strVal val="#ppt_h"/>
                                          </p:val>
                                        </p:tav>
                                      </p:tavLst>
                                    </p:anim>
                                    <p:anim calcmode="lin" valueType="num">
                                      <p:cBhvr>
                                        <p:cTn id="25" dur="1000" fill="hold"/>
                                        <p:tgtEl>
                                          <p:spTgt spid="26690"/>
                                        </p:tgtEl>
                                        <p:attrNameLst>
                                          <p:attrName>style.rotation</p:attrName>
                                        </p:attrNameLst>
                                      </p:cBhvr>
                                      <p:tavLst>
                                        <p:tav tm="0">
                                          <p:val>
                                            <p:fltVal val="90"/>
                                          </p:val>
                                        </p:tav>
                                        <p:tav tm="100000">
                                          <p:val>
                                            <p:fltVal val="0"/>
                                          </p:val>
                                        </p:tav>
                                      </p:tavLst>
                                    </p:anim>
                                    <p:animEffect transition="in" filter="fade">
                                      <p:cBhvr>
                                        <p:cTn id="26" dur="1000"/>
                                        <p:tgtEl>
                                          <p:spTgt spid="26690"/>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31" presetClass="entr" presetSubtype="0" fill="hold" nodeType="clickEffect">
                                  <p:stCondLst>
                                    <p:cond delay="0"/>
                                  </p:stCondLst>
                                  <p:iterate type="lt">
                                    <p:tmPct val="5000"/>
                                  </p:iterate>
                                  <p:childTnLst>
                                    <p:set>
                                      <p:cBhvr>
                                        <p:cTn id="30" dur="1" fill="hold">
                                          <p:stCondLst>
                                            <p:cond delay="0"/>
                                          </p:stCondLst>
                                        </p:cTn>
                                        <p:tgtEl>
                                          <p:spTgt spid="26691"/>
                                        </p:tgtEl>
                                        <p:attrNameLst>
                                          <p:attrName>style.visibility</p:attrName>
                                        </p:attrNameLst>
                                      </p:cBhvr>
                                      <p:to>
                                        <p:strVal val="visible"/>
                                      </p:to>
                                    </p:set>
                                    <p:anim calcmode="lin" valueType="num">
                                      <p:cBhvr>
                                        <p:cTn id="31" dur="1000" fill="hold"/>
                                        <p:tgtEl>
                                          <p:spTgt spid="26691"/>
                                        </p:tgtEl>
                                        <p:attrNameLst>
                                          <p:attrName>ppt_w</p:attrName>
                                        </p:attrNameLst>
                                      </p:cBhvr>
                                      <p:tavLst>
                                        <p:tav tm="0">
                                          <p:val>
                                            <p:fltVal val="0"/>
                                          </p:val>
                                        </p:tav>
                                        <p:tav tm="100000">
                                          <p:val>
                                            <p:strVal val="#ppt_w"/>
                                          </p:val>
                                        </p:tav>
                                      </p:tavLst>
                                    </p:anim>
                                    <p:anim calcmode="lin" valueType="num">
                                      <p:cBhvr>
                                        <p:cTn id="32" dur="1000" fill="hold"/>
                                        <p:tgtEl>
                                          <p:spTgt spid="26691"/>
                                        </p:tgtEl>
                                        <p:attrNameLst>
                                          <p:attrName>ppt_h</p:attrName>
                                        </p:attrNameLst>
                                      </p:cBhvr>
                                      <p:tavLst>
                                        <p:tav tm="0">
                                          <p:val>
                                            <p:fltVal val="0"/>
                                          </p:val>
                                        </p:tav>
                                        <p:tav tm="100000">
                                          <p:val>
                                            <p:strVal val="#ppt_h"/>
                                          </p:val>
                                        </p:tav>
                                      </p:tavLst>
                                    </p:anim>
                                    <p:anim calcmode="lin" valueType="num">
                                      <p:cBhvr>
                                        <p:cTn id="33" dur="1000" fill="hold"/>
                                        <p:tgtEl>
                                          <p:spTgt spid="26691"/>
                                        </p:tgtEl>
                                        <p:attrNameLst>
                                          <p:attrName>style.rotation</p:attrName>
                                        </p:attrNameLst>
                                      </p:cBhvr>
                                      <p:tavLst>
                                        <p:tav tm="0">
                                          <p:val>
                                            <p:fltVal val="90"/>
                                          </p:val>
                                        </p:tav>
                                        <p:tav tm="100000">
                                          <p:val>
                                            <p:fltVal val="0"/>
                                          </p:val>
                                        </p:tav>
                                      </p:tavLst>
                                    </p:anim>
                                    <p:animEffect transition="in" filter="fade">
                                      <p:cBhvr>
                                        <p:cTn id="34" dur="1000"/>
                                        <p:tgtEl>
                                          <p:spTgt spid="26691"/>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31" presetClass="entr" presetSubtype="0" fill="hold" nodeType="clickEffect">
                                  <p:stCondLst>
                                    <p:cond delay="0"/>
                                  </p:stCondLst>
                                  <p:iterate type="lt">
                                    <p:tmPct val="5000"/>
                                  </p:iterate>
                                  <p:childTnLst>
                                    <p:set>
                                      <p:cBhvr>
                                        <p:cTn id="38" dur="1" fill="hold">
                                          <p:stCondLst>
                                            <p:cond delay="0"/>
                                          </p:stCondLst>
                                        </p:cTn>
                                        <p:tgtEl>
                                          <p:spTgt spid="26692"/>
                                        </p:tgtEl>
                                        <p:attrNameLst>
                                          <p:attrName>style.visibility</p:attrName>
                                        </p:attrNameLst>
                                      </p:cBhvr>
                                      <p:to>
                                        <p:strVal val="visible"/>
                                      </p:to>
                                    </p:set>
                                    <p:anim calcmode="lin" valueType="num">
                                      <p:cBhvr>
                                        <p:cTn id="39" dur="1000" fill="hold"/>
                                        <p:tgtEl>
                                          <p:spTgt spid="26692"/>
                                        </p:tgtEl>
                                        <p:attrNameLst>
                                          <p:attrName>ppt_w</p:attrName>
                                        </p:attrNameLst>
                                      </p:cBhvr>
                                      <p:tavLst>
                                        <p:tav tm="0">
                                          <p:val>
                                            <p:fltVal val="0"/>
                                          </p:val>
                                        </p:tav>
                                        <p:tav tm="100000">
                                          <p:val>
                                            <p:strVal val="#ppt_w"/>
                                          </p:val>
                                        </p:tav>
                                      </p:tavLst>
                                    </p:anim>
                                    <p:anim calcmode="lin" valueType="num">
                                      <p:cBhvr>
                                        <p:cTn id="40" dur="1000" fill="hold"/>
                                        <p:tgtEl>
                                          <p:spTgt spid="26692"/>
                                        </p:tgtEl>
                                        <p:attrNameLst>
                                          <p:attrName>ppt_h</p:attrName>
                                        </p:attrNameLst>
                                      </p:cBhvr>
                                      <p:tavLst>
                                        <p:tav tm="0">
                                          <p:val>
                                            <p:fltVal val="0"/>
                                          </p:val>
                                        </p:tav>
                                        <p:tav tm="100000">
                                          <p:val>
                                            <p:strVal val="#ppt_h"/>
                                          </p:val>
                                        </p:tav>
                                      </p:tavLst>
                                    </p:anim>
                                    <p:anim calcmode="lin" valueType="num">
                                      <p:cBhvr>
                                        <p:cTn id="41" dur="1000" fill="hold"/>
                                        <p:tgtEl>
                                          <p:spTgt spid="26692"/>
                                        </p:tgtEl>
                                        <p:attrNameLst>
                                          <p:attrName>style.rotation</p:attrName>
                                        </p:attrNameLst>
                                      </p:cBhvr>
                                      <p:tavLst>
                                        <p:tav tm="0">
                                          <p:val>
                                            <p:fltVal val="90"/>
                                          </p:val>
                                        </p:tav>
                                        <p:tav tm="100000">
                                          <p:val>
                                            <p:fltVal val="0"/>
                                          </p:val>
                                        </p:tav>
                                      </p:tavLst>
                                    </p:anim>
                                    <p:animEffect transition="in" filter="fade">
                                      <p:cBhvr>
                                        <p:cTn id="42" dur="1000"/>
                                        <p:tgtEl>
                                          <p:spTgt spid="266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89" name="Group 85"/>
          <p:cNvGrpSpPr>
            <a:grpSpLocks/>
          </p:cNvGrpSpPr>
          <p:nvPr/>
        </p:nvGrpSpPr>
        <p:grpSpPr bwMode="auto">
          <a:xfrm>
            <a:off x="1943106" y="1768046"/>
            <a:ext cx="5346700" cy="3146425"/>
            <a:chOff x="1144" y="1522"/>
            <a:chExt cx="3368" cy="1982"/>
          </a:xfrm>
        </p:grpSpPr>
        <p:grpSp>
          <p:nvGrpSpPr>
            <p:cNvPr id="21529" name="Group 3"/>
            <p:cNvGrpSpPr>
              <a:grpSpLocks/>
            </p:cNvGrpSpPr>
            <p:nvPr/>
          </p:nvGrpSpPr>
          <p:grpSpPr bwMode="auto">
            <a:xfrm>
              <a:off x="1144" y="1522"/>
              <a:ext cx="3368" cy="1982"/>
              <a:chOff x="995" y="1472"/>
              <a:chExt cx="3785" cy="1872"/>
            </a:xfrm>
          </p:grpSpPr>
          <p:sp>
            <p:nvSpPr>
              <p:cNvPr id="21530" name="AutoShape 4"/>
              <p:cNvSpPr>
                <a:spLocks noChangeArrowheads="1"/>
              </p:cNvSpPr>
              <p:nvPr/>
            </p:nvSpPr>
            <p:spPr bwMode="gray">
              <a:xfrm>
                <a:off x="995" y="1588"/>
                <a:ext cx="3785" cy="1756"/>
              </a:xfrm>
              <a:custGeom>
                <a:avLst/>
                <a:gdLst>
                  <a:gd name="T0" fmla="*/ 1893 w 21600"/>
                  <a:gd name="T1" fmla="*/ 0 h 21600"/>
                  <a:gd name="T2" fmla="*/ 554 w 21600"/>
                  <a:gd name="T3" fmla="*/ 257 h 21600"/>
                  <a:gd name="T4" fmla="*/ 0 w 21600"/>
                  <a:gd name="T5" fmla="*/ 878 h 21600"/>
                  <a:gd name="T6" fmla="*/ 554 w 21600"/>
                  <a:gd name="T7" fmla="*/ 1499 h 21600"/>
                  <a:gd name="T8" fmla="*/ 1893 w 21600"/>
                  <a:gd name="T9" fmla="*/ 1756 h 21600"/>
                  <a:gd name="T10" fmla="*/ 3231 w 21600"/>
                  <a:gd name="T11" fmla="*/ 1499 h 21600"/>
                  <a:gd name="T12" fmla="*/ 3785 w 21600"/>
                  <a:gd name="T13" fmla="*/ 878 h 21600"/>
                  <a:gd name="T14" fmla="*/ 3231 w 21600"/>
                  <a:gd name="T15" fmla="*/ 257 h 21600"/>
                  <a:gd name="T16" fmla="*/ 0 60000 65536"/>
                  <a:gd name="T17" fmla="*/ 0 60000 65536"/>
                  <a:gd name="T18" fmla="*/ 0 60000 65536"/>
                  <a:gd name="T19" fmla="*/ 0 60000 65536"/>
                  <a:gd name="T20" fmla="*/ 0 60000 65536"/>
                  <a:gd name="T21" fmla="*/ 0 60000 65536"/>
                  <a:gd name="T22" fmla="*/ 0 60000 65536"/>
                  <a:gd name="T23" fmla="*/ 0 60000 65536"/>
                  <a:gd name="T24" fmla="*/ 3162 w 21600"/>
                  <a:gd name="T25" fmla="*/ 3161 h 21600"/>
                  <a:gd name="T26" fmla="*/ 18438 w 21600"/>
                  <a:gd name="T27" fmla="*/ 1843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13" y="10800"/>
                    </a:moveTo>
                    <a:cubicBezTo>
                      <a:pt x="3013" y="15101"/>
                      <a:pt x="6499" y="18587"/>
                      <a:pt x="10800" y="18587"/>
                    </a:cubicBezTo>
                    <a:cubicBezTo>
                      <a:pt x="15101" y="18587"/>
                      <a:pt x="18587" y="15101"/>
                      <a:pt x="18587" y="10800"/>
                    </a:cubicBezTo>
                    <a:cubicBezTo>
                      <a:pt x="18587" y="6499"/>
                      <a:pt x="15101" y="3013"/>
                      <a:pt x="10800" y="3013"/>
                    </a:cubicBezTo>
                    <a:cubicBezTo>
                      <a:pt x="6499" y="3013"/>
                      <a:pt x="3013" y="6499"/>
                      <a:pt x="3013" y="10800"/>
                    </a:cubicBezTo>
                    <a:close/>
                  </a:path>
                </a:pathLst>
              </a:custGeom>
              <a:gradFill rotWithShape="1">
                <a:gsLst>
                  <a:gs pos="0">
                    <a:srgbClr val="3B3B3B"/>
                  </a:gs>
                  <a:gs pos="50000">
                    <a:srgbClr val="808080"/>
                  </a:gs>
                  <a:gs pos="100000">
                    <a:srgbClr val="3B3B3B"/>
                  </a:gs>
                </a:gsLst>
                <a:lin ang="189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pPr algn="l" rtl="0"/>
                <a:endParaRPr lang="en-US" sz="2400">
                  <a:solidFill>
                    <a:srgbClr val="008080"/>
                  </a:solidFill>
                  <a:effectLst>
                    <a:outerShdw blurRad="38100" dist="38100" dir="2700000" algn="tl">
                      <a:srgbClr val="000000"/>
                    </a:outerShdw>
                  </a:effectLst>
                  <a:latin typeface="Calibri" pitchFamily="34" charset="0"/>
                  <a:cs typeface="Al-Samsam" pitchFamily="2" charset="-78"/>
                </a:endParaRPr>
              </a:p>
            </p:txBody>
          </p:sp>
          <p:sp>
            <p:nvSpPr>
              <p:cNvPr id="1167365" name="AutoShape 5"/>
              <p:cNvSpPr>
                <a:spLocks noChangeArrowheads="1"/>
              </p:cNvSpPr>
              <p:nvPr/>
            </p:nvSpPr>
            <p:spPr bwMode="gray">
              <a:xfrm>
                <a:off x="995" y="1478"/>
                <a:ext cx="3785" cy="1756"/>
              </a:xfrm>
              <a:custGeom>
                <a:avLst/>
                <a:gdLst>
                  <a:gd name="T0" fmla="*/ 1893 w 21600"/>
                  <a:gd name="T1" fmla="*/ 0 h 21600"/>
                  <a:gd name="T2" fmla="*/ 554 w 21600"/>
                  <a:gd name="T3" fmla="*/ 257 h 21600"/>
                  <a:gd name="T4" fmla="*/ 0 w 21600"/>
                  <a:gd name="T5" fmla="*/ 878 h 21600"/>
                  <a:gd name="T6" fmla="*/ 554 w 21600"/>
                  <a:gd name="T7" fmla="*/ 1499 h 21600"/>
                  <a:gd name="T8" fmla="*/ 1893 w 21600"/>
                  <a:gd name="T9" fmla="*/ 1756 h 21600"/>
                  <a:gd name="T10" fmla="*/ 3231 w 21600"/>
                  <a:gd name="T11" fmla="*/ 1499 h 21600"/>
                  <a:gd name="T12" fmla="*/ 3785 w 21600"/>
                  <a:gd name="T13" fmla="*/ 878 h 21600"/>
                  <a:gd name="T14" fmla="*/ 3231 w 21600"/>
                  <a:gd name="T15" fmla="*/ 257 h 21600"/>
                  <a:gd name="T16" fmla="*/ 0 60000 65536"/>
                  <a:gd name="T17" fmla="*/ 0 60000 65536"/>
                  <a:gd name="T18" fmla="*/ 0 60000 65536"/>
                  <a:gd name="T19" fmla="*/ 0 60000 65536"/>
                  <a:gd name="T20" fmla="*/ 0 60000 65536"/>
                  <a:gd name="T21" fmla="*/ 0 60000 65536"/>
                  <a:gd name="T22" fmla="*/ 0 60000 65536"/>
                  <a:gd name="T23" fmla="*/ 0 60000 65536"/>
                  <a:gd name="T24" fmla="*/ 3162 w 21600"/>
                  <a:gd name="T25" fmla="*/ 3161 h 21600"/>
                  <a:gd name="T26" fmla="*/ 18438 w 21600"/>
                  <a:gd name="T27" fmla="*/ 1843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13" y="10800"/>
                    </a:moveTo>
                    <a:cubicBezTo>
                      <a:pt x="3013" y="15101"/>
                      <a:pt x="6499" y="18587"/>
                      <a:pt x="10800" y="18587"/>
                    </a:cubicBezTo>
                    <a:cubicBezTo>
                      <a:pt x="15101" y="18587"/>
                      <a:pt x="18587" y="15101"/>
                      <a:pt x="18587" y="10800"/>
                    </a:cubicBezTo>
                    <a:cubicBezTo>
                      <a:pt x="18587" y="6499"/>
                      <a:pt x="15101" y="3013"/>
                      <a:pt x="10800" y="3013"/>
                    </a:cubicBezTo>
                    <a:cubicBezTo>
                      <a:pt x="6499" y="3013"/>
                      <a:pt x="3013" y="6499"/>
                      <a:pt x="3013" y="10800"/>
                    </a:cubicBezTo>
                    <a:close/>
                  </a:path>
                </a:pathLst>
              </a:custGeom>
              <a:gradFill rotWithShape="1">
                <a:gsLst>
                  <a:gs pos="0">
                    <a:srgbClr val="009999">
                      <a:gamma/>
                      <a:tint val="34902"/>
                      <a:invGamma/>
                    </a:srgbClr>
                  </a:gs>
                  <a:gs pos="100000">
                    <a:srgbClr val="009999"/>
                  </a:gs>
                </a:gsLst>
                <a:path path="rect">
                  <a:fillToRect l="50000" t="50000" r="50000" b="50000"/>
                </a:path>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pPr algn="l" rtl="0"/>
                <a:endParaRPr lang="en-US" sz="2400">
                  <a:solidFill>
                    <a:srgbClr val="008080"/>
                  </a:solidFill>
                  <a:effectLst>
                    <a:outerShdw blurRad="38100" dist="38100" dir="2700000" algn="tl">
                      <a:srgbClr val="000000"/>
                    </a:outerShdw>
                  </a:effectLst>
                  <a:latin typeface="Calibri" pitchFamily="34" charset="0"/>
                  <a:cs typeface="Al-Samsam" pitchFamily="2" charset="-78"/>
                </a:endParaRPr>
              </a:p>
            </p:txBody>
          </p:sp>
          <p:sp>
            <p:nvSpPr>
              <p:cNvPr id="21532" name="Line 6"/>
              <p:cNvSpPr>
                <a:spLocks noChangeShapeType="1"/>
              </p:cNvSpPr>
              <p:nvPr/>
            </p:nvSpPr>
            <p:spPr bwMode="gray">
              <a:xfrm flipV="1">
                <a:off x="2872" y="1472"/>
                <a:ext cx="0" cy="359"/>
              </a:xfrm>
              <a:prstGeom prst="line">
                <a:avLst/>
              </a:prstGeom>
              <a:noFill/>
              <a:ln w="9525">
                <a:solidFill>
                  <a:srgbClr val="445E7A"/>
                </a:solidFill>
                <a:round/>
                <a:headEnd/>
                <a:tailEnd/>
              </a:ln>
              <a:extLst>
                <a:ext uri="{909E8E84-426E-40DD-AFC4-6F175D3DCCD1}">
                  <a14:hiddenFill xmlns:a14="http://schemas.microsoft.com/office/drawing/2010/main">
                    <a:noFill/>
                  </a14:hiddenFill>
                </a:ext>
              </a:extLst>
            </p:spPr>
            <p:txBody>
              <a:bodyPr wrap="none" anchor="ctr"/>
              <a:lstStyle/>
              <a:p>
                <a:endParaRPr lang="ar-EG"/>
              </a:p>
            </p:txBody>
          </p:sp>
          <p:sp>
            <p:nvSpPr>
              <p:cNvPr id="21533" name="Line 7"/>
              <p:cNvSpPr>
                <a:spLocks noChangeShapeType="1"/>
              </p:cNvSpPr>
              <p:nvPr/>
            </p:nvSpPr>
            <p:spPr bwMode="gray">
              <a:xfrm>
                <a:off x="1793" y="1974"/>
                <a:ext cx="0" cy="115"/>
              </a:xfrm>
              <a:prstGeom prst="line">
                <a:avLst/>
              </a:prstGeom>
              <a:noFill/>
              <a:ln w="9525">
                <a:solidFill>
                  <a:srgbClr val="445E7A"/>
                </a:solidFill>
                <a:round/>
                <a:headEnd/>
                <a:tailEnd/>
              </a:ln>
              <a:extLst>
                <a:ext uri="{909E8E84-426E-40DD-AFC4-6F175D3DCCD1}">
                  <a14:hiddenFill xmlns:a14="http://schemas.microsoft.com/office/drawing/2010/main">
                    <a:noFill/>
                  </a14:hiddenFill>
                </a:ext>
              </a:extLst>
            </p:spPr>
            <p:txBody>
              <a:bodyPr wrap="none" anchor="ctr"/>
              <a:lstStyle/>
              <a:p>
                <a:endParaRPr lang="ar-EG"/>
              </a:p>
            </p:txBody>
          </p:sp>
          <p:sp>
            <p:nvSpPr>
              <p:cNvPr id="21534" name="Line 8"/>
              <p:cNvSpPr>
                <a:spLocks noChangeShapeType="1"/>
              </p:cNvSpPr>
              <p:nvPr/>
            </p:nvSpPr>
            <p:spPr bwMode="gray">
              <a:xfrm>
                <a:off x="3951" y="1959"/>
                <a:ext cx="0" cy="123"/>
              </a:xfrm>
              <a:prstGeom prst="line">
                <a:avLst/>
              </a:prstGeom>
              <a:noFill/>
              <a:ln w="9525">
                <a:solidFill>
                  <a:srgbClr val="445E7A"/>
                </a:solidFill>
                <a:round/>
                <a:headEnd/>
                <a:tailEnd/>
              </a:ln>
              <a:extLst>
                <a:ext uri="{909E8E84-426E-40DD-AFC4-6F175D3DCCD1}">
                  <a14:hiddenFill xmlns:a14="http://schemas.microsoft.com/office/drawing/2010/main">
                    <a:noFill/>
                  </a14:hiddenFill>
                </a:ext>
              </a:extLst>
            </p:spPr>
            <p:txBody>
              <a:bodyPr wrap="none" anchor="ctr"/>
              <a:lstStyle/>
              <a:p>
                <a:endParaRPr lang="ar-EG"/>
              </a:p>
            </p:txBody>
          </p:sp>
          <p:sp>
            <p:nvSpPr>
              <p:cNvPr id="21535" name="Line 9"/>
              <p:cNvSpPr>
                <a:spLocks noChangeShapeType="1"/>
              </p:cNvSpPr>
              <p:nvPr/>
            </p:nvSpPr>
            <p:spPr bwMode="gray">
              <a:xfrm flipV="1">
                <a:off x="3951" y="1794"/>
                <a:ext cx="384" cy="165"/>
              </a:xfrm>
              <a:prstGeom prst="line">
                <a:avLst/>
              </a:prstGeom>
              <a:noFill/>
              <a:ln w="9525">
                <a:solidFill>
                  <a:srgbClr val="445E7A"/>
                </a:solidFill>
                <a:round/>
                <a:headEnd/>
                <a:tailEnd/>
              </a:ln>
              <a:extLst>
                <a:ext uri="{909E8E84-426E-40DD-AFC4-6F175D3DCCD1}">
                  <a14:hiddenFill xmlns:a14="http://schemas.microsoft.com/office/drawing/2010/main">
                    <a:noFill/>
                  </a14:hiddenFill>
                </a:ext>
              </a:extLst>
            </p:spPr>
            <p:txBody>
              <a:bodyPr wrap="none" anchor="ctr"/>
              <a:lstStyle/>
              <a:p>
                <a:endParaRPr lang="ar-EG"/>
              </a:p>
            </p:txBody>
          </p:sp>
          <p:sp>
            <p:nvSpPr>
              <p:cNvPr id="21536" name="Line 10"/>
              <p:cNvSpPr>
                <a:spLocks noChangeShapeType="1"/>
              </p:cNvSpPr>
              <p:nvPr/>
            </p:nvSpPr>
            <p:spPr bwMode="gray">
              <a:xfrm flipH="1" flipV="1">
                <a:off x="1413" y="1801"/>
                <a:ext cx="378" cy="171"/>
              </a:xfrm>
              <a:prstGeom prst="line">
                <a:avLst/>
              </a:prstGeom>
              <a:noFill/>
              <a:ln w="9525">
                <a:solidFill>
                  <a:srgbClr val="445E7A"/>
                </a:solidFill>
                <a:round/>
                <a:headEnd/>
                <a:tailEnd/>
              </a:ln>
              <a:extLst>
                <a:ext uri="{909E8E84-426E-40DD-AFC4-6F175D3DCCD1}">
                  <a14:hiddenFill xmlns:a14="http://schemas.microsoft.com/office/drawing/2010/main">
                    <a:noFill/>
                  </a14:hiddenFill>
                </a:ext>
              </a:extLst>
            </p:spPr>
            <p:txBody>
              <a:bodyPr wrap="none" anchor="ctr"/>
              <a:lstStyle/>
              <a:p>
                <a:endParaRPr lang="ar-EG"/>
              </a:p>
            </p:txBody>
          </p:sp>
          <p:sp>
            <p:nvSpPr>
              <p:cNvPr id="21537" name="Line 11"/>
              <p:cNvSpPr>
                <a:spLocks noChangeShapeType="1"/>
              </p:cNvSpPr>
              <p:nvPr/>
            </p:nvSpPr>
            <p:spPr bwMode="gray">
              <a:xfrm flipH="1">
                <a:off x="1856" y="2884"/>
                <a:ext cx="291" cy="209"/>
              </a:xfrm>
              <a:prstGeom prst="line">
                <a:avLst/>
              </a:prstGeom>
              <a:noFill/>
              <a:ln w="9525">
                <a:solidFill>
                  <a:srgbClr val="445E7A"/>
                </a:solidFill>
                <a:round/>
                <a:headEnd/>
                <a:tailEnd/>
              </a:ln>
              <a:extLst>
                <a:ext uri="{909E8E84-426E-40DD-AFC4-6F175D3DCCD1}">
                  <a14:hiddenFill xmlns:a14="http://schemas.microsoft.com/office/drawing/2010/main">
                    <a:noFill/>
                  </a14:hiddenFill>
                </a:ext>
              </a:extLst>
            </p:spPr>
            <p:txBody>
              <a:bodyPr wrap="none" anchor="ctr"/>
              <a:lstStyle/>
              <a:p>
                <a:endParaRPr lang="ar-EG"/>
              </a:p>
            </p:txBody>
          </p:sp>
          <p:sp>
            <p:nvSpPr>
              <p:cNvPr id="21538" name="Line 12"/>
              <p:cNvSpPr>
                <a:spLocks noChangeShapeType="1"/>
              </p:cNvSpPr>
              <p:nvPr/>
            </p:nvSpPr>
            <p:spPr bwMode="gray">
              <a:xfrm>
                <a:off x="3752" y="2843"/>
                <a:ext cx="365" cy="181"/>
              </a:xfrm>
              <a:prstGeom prst="line">
                <a:avLst/>
              </a:prstGeom>
              <a:noFill/>
              <a:ln w="9525">
                <a:solidFill>
                  <a:srgbClr val="445E7A"/>
                </a:solidFill>
                <a:round/>
                <a:headEnd/>
                <a:tailEnd/>
              </a:ln>
              <a:extLst>
                <a:ext uri="{909E8E84-426E-40DD-AFC4-6F175D3DCCD1}">
                  <a14:hiddenFill xmlns:a14="http://schemas.microsoft.com/office/drawing/2010/main">
                    <a:noFill/>
                  </a14:hiddenFill>
                </a:ext>
              </a:extLst>
            </p:spPr>
            <p:txBody>
              <a:bodyPr wrap="none" anchor="ctr"/>
              <a:lstStyle/>
              <a:p>
                <a:endParaRPr lang="ar-EG"/>
              </a:p>
            </p:txBody>
          </p:sp>
          <p:sp>
            <p:nvSpPr>
              <p:cNvPr id="21539" name="Line 13"/>
              <p:cNvSpPr>
                <a:spLocks noChangeShapeType="1"/>
              </p:cNvSpPr>
              <p:nvPr/>
            </p:nvSpPr>
            <p:spPr bwMode="gray">
              <a:xfrm flipH="1">
                <a:off x="1850" y="3090"/>
                <a:ext cx="7" cy="110"/>
              </a:xfrm>
              <a:prstGeom prst="line">
                <a:avLst/>
              </a:prstGeom>
              <a:noFill/>
              <a:ln w="9525">
                <a:solidFill>
                  <a:srgbClr val="445E7A"/>
                </a:solidFill>
                <a:round/>
                <a:headEnd/>
                <a:tailEnd/>
              </a:ln>
              <a:extLst>
                <a:ext uri="{909E8E84-426E-40DD-AFC4-6F175D3DCCD1}">
                  <a14:hiddenFill xmlns:a14="http://schemas.microsoft.com/office/drawing/2010/main">
                    <a:noFill/>
                  </a14:hiddenFill>
                </a:ext>
              </a:extLst>
            </p:spPr>
            <p:txBody>
              <a:bodyPr wrap="none" anchor="ctr"/>
              <a:lstStyle/>
              <a:p>
                <a:endParaRPr lang="ar-EG"/>
              </a:p>
            </p:txBody>
          </p:sp>
          <p:sp>
            <p:nvSpPr>
              <p:cNvPr id="21540" name="Line 14"/>
              <p:cNvSpPr>
                <a:spLocks noChangeShapeType="1"/>
              </p:cNvSpPr>
              <p:nvPr/>
            </p:nvSpPr>
            <p:spPr bwMode="gray">
              <a:xfrm flipH="1">
                <a:off x="4112" y="3022"/>
                <a:ext cx="7" cy="110"/>
              </a:xfrm>
              <a:prstGeom prst="line">
                <a:avLst/>
              </a:prstGeom>
              <a:noFill/>
              <a:ln w="9525">
                <a:solidFill>
                  <a:srgbClr val="445E7A"/>
                </a:solidFill>
                <a:round/>
                <a:headEnd/>
                <a:tailEnd/>
              </a:ln>
              <a:extLst>
                <a:ext uri="{909E8E84-426E-40DD-AFC4-6F175D3DCCD1}">
                  <a14:hiddenFill xmlns:a14="http://schemas.microsoft.com/office/drawing/2010/main">
                    <a:noFill/>
                  </a14:hiddenFill>
                </a:ext>
              </a:extLst>
            </p:spPr>
            <p:txBody>
              <a:bodyPr wrap="none" anchor="ctr"/>
              <a:lstStyle/>
              <a:p>
                <a:endParaRPr lang="ar-EG"/>
              </a:p>
            </p:txBody>
          </p:sp>
        </p:grpSp>
        <p:sp>
          <p:nvSpPr>
            <p:cNvPr id="21554" name="Rectangle 50"/>
            <p:cNvSpPr>
              <a:spLocks noChangeArrowheads="1"/>
            </p:cNvSpPr>
            <p:nvPr/>
          </p:nvSpPr>
          <p:spPr bwMode="auto">
            <a:xfrm>
              <a:off x="1968" y="2064"/>
              <a:ext cx="1728"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sz="2000" dirty="0">
                <a:solidFill>
                  <a:srgbClr val="FF9900"/>
                </a:solidFill>
                <a:effectLst>
                  <a:outerShdw blurRad="38100" dist="38100" dir="2700000" algn="tl">
                    <a:srgbClr val="C0C0C0"/>
                  </a:outerShdw>
                </a:effectLst>
                <a:cs typeface="AdvertisingBold" pitchFamily="2" charset="-78"/>
              </a:endParaRPr>
            </a:p>
          </p:txBody>
        </p:sp>
      </p:grpSp>
      <p:grpSp>
        <p:nvGrpSpPr>
          <p:cNvPr id="21575" name="Group 71"/>
          <p:cNvGrpSpPr>
            <a:grpSpLocks/>
          </p:cNvGrpSpPr>
          <p:nvPr/>
        </p:nvGrpSpPr>
        <p:grpSpPr bwMode="auto">
          <a:xfrm>
            <a:off x="203207" y="1121933"/>
            <a:ext cx="3395663" cy="987425"/>
            <a:chOff x="48" y="1115"/>
            <a:chExt cx="2139" cy="622"/>
          </a:xfrm>
        </p:grpSpPr>
        <p:sp>
          <p:nvSpPr>
            <p:cNvPr id="21541" name="Line 15"/>
            <p:cNvSpPr>
              <a:spLocks noChangeShapeType="1"/>
            </p:cNvSpPr>
            <p:nvPr/>
          </p:nvSpPr>
          <p:spPr bwMode="black">
            <a:xfrm>
              <a:off x="1852" y="1522"/>
              <a:ext cx="335" cy="215"/>
            </a:xfrm>
            <a:prstGeom prst="line">
              <a:avLst/>
            </a:prstGeom>
            <a:noFill/>
            <a:ln w="9525">
              <a:solidFill>
                <a:srgbClr val="005250"/>
              </a:solidFill>
              <a:round/>
              <a:headEnd/>
              <a:tailEnd type="oval" w="med" len="med"/>
            </a:ln>
            <a:extLst>
              <a:ext uri="{909E8E84-426E-40DD-AFC4-6F175D3DCCD1}">
                <a14:hiddenFill xmlns:a14="http://schemas.microsoft.com/office/drawing/2010/main">
                  <a:noFill/>
                </a14:hiddenFill>
              </a:ext>
            </a:extLst>
          </p:spPr>
          <p:txBody>
            <a:bodyPr wrap="none" anchor="ctr"/>
            <a:lstStyle/>
            <a:p>
              <a:endParaRPr lang="ar-EG"/>
            </a:p>
          </p:txBody>
        </p:sp>
        <p:sp>
          <p:nvSpPr>
            <p:cNvPr id="21552" name="Rectangle 48"/>
            <p:cNvSpPr>
              <a:spLocks noChangeArrowheads="1"/>
            </p:cNvSpPr>
            <p:nvPr/>
          </p:nvSpPr>
          <p:spPr bwMode="auto">
            <a:xfrm>
              <a:off x="48" y="1115"/>
              <a:ext cx="1804"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rtl="1">
                <a:tabLst>
                  <a:tab pos="473075" algn="l"/>
                  <a:tab pos="701675" algn="l"/>
                </a:tabLst>
              </a:pPr>
              <a:r>
                <a:rPr lang="ar-EG" sz="2400" dirty="0" smtClean="0">
                  <a:solidFill>
                    <a:schemeClr val="accent6">
                      <a:lumMod val="75000"/>
                    </a:schemeClr>
                  </a:solidFill>
                  <a:cs typeface="AdvertisingBold" pitchFamily="2" charset="-78"/>
                </a:rPr>
                <a:t>قوة الشخصية.</a:t>
              </a:r>
              <a:endParaRPr lang="ar-EG" sz="2400" dirty="0">
                <a:solidFill>
                  <a:schemeClr val="accent6">
                    <a:lumMod val="75000"/>
                  </a:schemeClr>
                </a:solidFill>
                <a:cs typeface="AdvertisingBold" pitchFamily="2" charset="-78"/>
              </a:endParaRPr>
            </a:p>
          </p:txBody>
        </p:sp>
      </p:grpSp>
      <p:grpSp>
        <p:nvGrpSpPr>
          <p:cNvPr id="21574" name="Group 70"/>
          <p:cNvGrpSpPr>
            <a:grpSpLocks/>
          </p:cNvGrpSpPr>
          <p:nvPr/>
        </p:nvGrpSpPr>
        <p:grpSpPr bwMode="auto">
          <a:xfrm>
            <a:off x="4941908" y="952071"/>
            <a:ext cx="3214696" cy="1157288"/>
            <a:chOff x="3033" y="1008"/>
            <a:chExt cx="2025" cy="729"/>
          </a:xfrm>
        </p:grpSpPr>
        <p:sp>
          <p:nvSpPr>
            <p:cNvPr id="21542" name="Line 16"/>
            <p:cNvSpPr>
              <a:spLocks noChangeShapeType="1"/>
            </p:cNvSpPr>
            <p:nvPr/>
          </p:nvSpPr>
          <p:spPr bwMode="black">
            <a:xfrm flipH="1">
              <a:off x="3436" y="1415"/>
              <a:ext cx="161" cy="322"/>
            </a:xfrm>
            <a:prstGeom prst="line">
              <a:avLst/>
            </a:prstGeom>
            <a:noFill/>
            <a:ln w="9525">
              <a:solidFill>
                <a:srgbClr val="005250"/>
              </a:solidFill>
              <a:round/>
              <a:headEnd/>
              <a:tailEnd type="oval" w="med" len="med"/>
            </a:ln>
            <a:extLst>
              <a:ext uri="{909E8E84-426E-40DD-AFC4-6F175D3DCCD1}">
                <a14:hiddenFill xmlns:a14="http://schemas.microsoft.com/office/drawing/2010/main">
                  <a:noFill/>
                </a14:hiddenFill>
              </a:ext>
            </a:extLst>
          </p:spPr>
          <p:txBody>
            <a:bodyPr wrap="none" anchor="ctr"/>
            <a:lstStyle/>
            <a:p>
              <a:endParaRPr lang="ar-EG"/>
            </a:p>
          </p:txBody>
        </p:sp>
        <p:sp>
          <p:nvSpPr>
            <p:cNvPr id="21555" name="Rectangle 51"/>
            <p:cNvSpPr>
              <a:spLocks noChangeArrowheads="1"/>
            </p:cNvSpPr>
            <p:nvPr/>
          </p:nvSpPr>
          <p:spPr bwMode="auto">
            <a:xfrm>
              <a:off x="3033" y="1008"/>
              <a:ext cx="2025"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ar-EG" sz="2400" dirty="0" smtClean="0">
                  <a:solidFill>
                    <a:srgbClr val="FF0000"/>
                  </a:solidFill>
                  <a:cs typeface="AdvertisingBold" pitchFamily="2" charset="-78"/>
                </a:rPr>
                <a:t>التمييز بين الجيد والردئ.</a:t>
              </a:r>
              <a:endParaRPr lang="en-US" sz="2400" dirty="0">
                <a:solidFill>
                  <a:srgbClr val="FF0000"/>
                </a:solidFill>
                <a:cs typeface="AdvertisingBold" pitchFamily="2" charset="-78"/>
              </a:endParaRPr>
            </a:p>
          </p:txBody>
        </p:sp>
      </p:grpSp>
      <p:grpSp>
        <p:nvGrpSpPr>
          <p:cNvPr id="21590" name="Group 86"/>
          <p:cNvGrpSpPr>
            <a:grpSpLocks/>
          </p:cNvGrpSpPr>
          <p:nvPr/>
        </p:nvGrpSpPr>
        <p:grpSpPr bwMode="auto">
          <a:xfrm>
            <a:off x="6813556" y="3517473"/>
            <a:ext cx="2209800" cy="855663"/>
            <a:chOff x="4212" y="2624"/>
            <a:chExt cx="1392" cy="539"/>
          </a:xfrm>
        </p:grpSpPr>
        <p:sp>
          <p:nvSpPr>
            <p:cNvPr id="21544" name="Line 18"/>
            <p:cNvSpPr>
              <a:spLocks noChangeShapeType="1"/>
            </p:cNvSpPr>
            <p:nvPr/>
          </p:nvSpPr>
          <p:spPr bwMode="gray">
            <a:xfrm flipH="1" flipV="1">
              <a:off x="4212" y="2624"/>
              <a:ext cx="300" cy="110"/>
            </a:xfrm>
            <a:prstGeom prst="line">
              <a:avLst/>
            </a:prstGeom>
            <a:noFill/>
            <a:ln w="9525">
              <a:solidFill>
                <a:srgbClr val="005250"/>
              </a:solidFill>
              <a:round/>
              <a:headEnd/>
              <a:tailEnd type="oval" w="med" len="med"/>
            </a:ln>
            <a:extLst>
              <a:ext uri="{909E8E84-426E-40DD-AFC4-6F175D3DCCD1}">
                <a14:hiddenFill xmlns:a14="http://schemas.microsoft.com/office/drawing/2010/main">
                  <a:noFill/>
                </a14:hiddenFill>
              </a:ext>
            </a:extLst>
          </p:spPr>
          <p:txBody>
            <a:bodyPr wrap="none" anchor="ctr"/>
            <a:lstStyle/>
            <a:p>
              <a:endParaRPr lang="ar-EG"/>
            </a:p>
          </p:txBody>
        </p:sp>
        <p:sp>
          <p:nvSpPr>
            <p:cNvPr id="21556" name="Rectangle 52"/>
            <p:cNvSpPr>
              <a:spLocks noChangeArrowheads="1"/>
            </p:cNvSpPr>
            <p:nvPr/>
          </p:nvSpPr>
          <p:spPr bwMode="auto">
            <a:xfrm>
              <a:off x="4512" y="2640"/>
              <a:ext cx="1092" cy="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ar-EG" sz="2400" dirty="0" smtClean="0">
                  <a:solidFill>
                    <a:srgbClr val="008000"/>
                  </a:solidFill>
                  <a:cs typeface="AdvertisingBold" pitchFamily="2" charset="-78"/>
                </a:rPr>
                <a:t>الثبات على الحسنات.</a:t>
              </a:r>
              <a:endParaRPr lang="ar-EG" sz="2400" dirty="0">
                <a:solidFill>
                  <a:srgbClr val="008000"/>
                </a:solidFill>
                <a:cs typeface="AdvertisingBold" pitchFamily="2" charset="-78"/>
              </a:endParaRPr>
            </a:p>
          </p:txBody>
        </p:sp>
      </p:grpSp>
      <p:grpSp>
        <p:nvGrpSpPr>
          <p:cNvPr id="21591" name="Group 87"/>
          <p:cNvGrpSpPr>
            <a:grpSpLocks/>
          </p:cNvGrpSpPr>
          <p:nvPr/>
        </p:nvGrpSpPr>
        <p:grpSpPr bwMode="auto">
          <a:xfrm>
            <a:off x="3359160" y="4525532"/>
            <a:ext cx="2006602" cy="1212849"/>
            <a:chOff x="2036" y="3259"/>
            <a:chExt cx="1264" cy="764"/>
          </a:xfrm>
        </p:grpSpPr>
        <p:sp>
          <p:nvSpPr>
            <p:cNvPr id="21543" name="Line 17"/>
            <p:cNvSpPr>
              <a:spLocks noChangeShapeType="1"/>
            </p:cNvSpPr>
            <p:nvPr/>
          </p:nvSpPr>
          <p:spPr bwMode="black">
            <a:xfrm flipV="1">
              <a:off x="2859" y="3259"/>
              <a:ext cx="1" cy="437"/>
            </a:xfrm>
            <a:prstGeom prst="line">
              <a:avLst/>
            </a:prstGeom>
            <a:noFill/>
            <a:ln w="9525">
              <a:solidFill>
                <a:srgbClr val="005250"/>
              </a:solidFill>
              <a:round/>
              <a:headEnd/>
              <a:tailEnd type="oval" w="med" len="med"/>
            </a:ln>
            <a:extLst>
              <a:ext uri="{909E8E84-426E-40DD-AFC4-6F175D3DCCD1}">
                <a14:hiddenFill xmlns:a14="http://schemas.microsoft.com/office/drawing/2010/main">
                  <a:noFill/>
                </a14:hiddenFill>
              </a:ext>
            </a:extLst>
          </p:spPr>
          <p:txBody>
            <a:bodyPr wrap="none" anchor="ctr"/>
            <a:lstStyle/>
            <a:p>
              <a:endParaRPr lang="ar-EG"/>
            </a:p>
          </p:txBody>
        </p:sp>
        <p:sp>
          <p:nvSpPr>
            <p:cNvPr id="21557" name="Rectangle 53"/>
            <p:cNvSpPr>
              <a:spLocks noChangeArrowheads="1"/>
            </p:cNvSpPr>
            <p:nvPr/>
          </p:nvSpPr>
          <p:spPr bwMode="auto">
            <a:xfrm>
              <a:off x="2036" y="3732"/>
              <a:ext cx="1264"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ar-EG" sz="2400" dirty="0" smtClean="0">
                  <a:solidFill>
                    <a:srgbClr val="7030A0"/>
                  </a:solidFill>
                  <a:cs typeface="AdvertisingBold" pitchFamily="2" charset="-78"/>
                </a:rPr>
                <a:t>إحياء الضمير.</a:t>
              </a:r>
              <a:endParaRPr lang="en-US" sz="2400" dirty="0">
                <a:solidFill>
                  <a:srgbClr val="7030A0"/>
                </a:solidFill>
                <a:cs typeface="AdvertisingBold" pitchFamily="2" charset="-78"/>
              </a:endParaRPr>
            </a:p>
          </p:txBody>
        </p:sp>
      </p:grpSp>
      <p:grpSp>
        <p:nvGrpSpPr>
          <p:cNvPr id="21592" name="Group 88"/>
          <p:cNvGrpSpPr>
            <a:grpSpLocks/>
          </p:cNvGrpSpPr>
          <p:nvPr/>
        </p:nvGrpSpPr>
        <p:grpSpPr bwMode="auto">
          <a:xfrm>
            <a:off x="51796" y="4113396"/>
            <a:ext cx="2894610" cy="461963"/>
            <a:chOff x="-90" y="2405"/>
            <a:chExt cx="1446" cy="291"/>
          </a:xfrm>
        </p:grpSpPr>
        <p:sp>
          <p:nvSpPr>
            <p:cNvPr id="21545" name="Line 19"/>
            <p:cNvSpPr>
              <a:spLocks noChangeShapeType="1"/>
            </p:cNvSpPr>
            <p:nvPr/>
          </p:nvSpPr>
          <p:spPr bwMode="gray">
            <a:xfrm flipV="1">
              <a:off x="1023" y="2412"/>
              <a:ext cx="333" cy="121"/>
            </a:xfrm>
            <a:prstGeom prst="line">
              <a:avLst/>
            </a:prstGeom>
            <a:noFill/>
            <a:ln w="9525">
              <a:solidFill>
                <a:srgbClr val="005250"/>
              </a:solidFill>
              <a:round/>
              <a:headEnd/>
              <a:tailEnd type="oval" w="med" len="med"/>
            </a:ln>
            <a:extLst>
              <a:ext uri="{909E8E84-426E-40DD-AFC4-6F175D3DCCD1}">
                <a14:hiddenFill xmlns:a14="http://schemas.microsoft.com/office/drawing/2010/main">
                  <a:noFill/>
                </a14:hiddenFill>
              </a:ext>
            </a:extLst>
          </p:spPr>
          <p:txBody>
            <a:bodyPr wrap="none" anchor="ctr"/>
            <a:lstStyle/>
            <a:p>
              <a:endParaRPr lang="ar-EG"/>
            </a:p>
          </p:txBody>
        </p:sp>
        <p:sp>
          <p:nvSpPr>
            <p:cNvPr id="21558" name="Rectangle 54"/>
            <p:cNvSpPr>
              <a:spLocks noChangeArrowheads="1"/>
            </p:cNvSpPr>
            <p:nvPr/>
          </p:nvSpPr>
          <p:spPr bwMode="auto">
            <a:xfrm>
              <a:off x="-90" y="2405"/>
              <a:ext cx="1206"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ar-EG" sz="2400" dirty="0" smtClean="0">
                  <a:solidFill>
                    <a:srgbClr val="0070C0"/>
                  </a:solidFill>
                  <a:cs typeface="AdvertisingBold" pitchFamily="2" charset="-78"/>
                </a:rPr>
                <a:t>التواضع للمربى.</a:t>
              </a:r>
              <a:endParaRPr lang="en-US" sz="2400" dirty="0">
                <a:solidFill>
                  <a:srgbClr val="0070C0"/>
                </a:solidFill>
                <a:cs typeface="AdvertisingBold" pitchFamily="2" charset="-78"/>
              </a:endParaRPr>
            </a:p>
          </p:txBody>
        </p:sp>
      </p:grpSp>
      <p:sp>
        <p:nvSpPr>
          <p:cNvPr id="2" name="Rectangle 1"/>
          <p:cNvSpPr/>
          <p:nvPr/>
        </p:nvSpPr>
        <p:spPr>
          <a:xfrm>
            <a:off x="2799850" y="2793323"/>
            <a:ext cx="3589422" cy="1138773"/>
          </a:xfrm>
          <a:prstGeom prst="rect">
            <a:avLst/>
          </a:prstGeom>
        </p:spPr>
        <p:txBody>
          <a:bodyPr wrap="square">
            <a:spAutoFit/>
          </a:bodyPr>
          <a:lstStyle/>
          <a:p>
            <a:pPr algn="ctr" rtl="1"/>
            <a:r>
              <a:rPr lang="ar-EG" sz="2400" dirty="0">
                <a:cs typeface="AdvertisingBold" pitchFamily="2" charset="-78"/>
              </a:rPr>
              <a:t>هل يصنع الثواب والعقاب </a:t>
            </a:r>
            <a:r>
              <a:rPr lang="ar-EG" sz="2400" dirty="0" smtClean="0">
                <a:cs typeface="AdvertisingBold" pitchFamily="2" charset="-78"/>
              </a:rPr>
              <a:t>فرقًا </a:t>
            </a:r>
            <a:r>
              <a:rPr lang="ar-EG" sz="2400" dirty="0">
                <a:cs typeface="AdvertisingBold" pitchFamily="2" charset="-78"/>
              </a:rPr>
              <a:t>فى شخصية </a:t>
            </a:r>
            <a:r>
              <a:rPr lang="ar-EG" sz="2400" dirty="0" smtClean="0">
                <a:cs typeface="AdvertisingBold" pitchFamily="2" charset="-78"/>
              </a:rPr>
              <a:t>ابنك</a:t>
            </a:r>
          </a:p>
          <a:p>
            <a:pPr algn="ctr" rtl="1"/>
            <a:r>
              <a:rPr lang="ar-EG" sz="2000" dirty="0">
                <a:solidFill>
                  <a:srgbClr val="7030A0"/>
                </a:solidFill>
                <a:cs typeface="AdvertisingBold" pitchFamily="2" charset="-78"/>
              </a:rPr>
              <a:t>ملف المادة العلمية</a:t>
            </a:r>
            <a:endParaRPr lang="en-US" sz="2000" dirty="0">
              <a:solidFill>
                <a:srgbClr val="7030A0"/>
              </a:solidFill>
              <a:cs typeface="AdvertisingBold" pitchFamily="2" charset="-78"/>
            </a:endParaRPr>
          </a:p>
        </p:txBody>
      </p:sp>
    </p:spTree>
    <p:extLst>
      <p:ext uri="{BB962C8B-B14F-4D97-AF65-F5344CB8AC3E}">
        <p14:creationId xmlns:p14="http://schemas.microsoft.com/office/powerpoint/2010/main" val="2492341771"/>
      </p:ext>
    </p:extLst>
  </p:cSld>
  <p:clrMapOvr>
    <a:masterClrMapping/>
  </p:clrMapOvr>
  <p:transition>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21589"/>
                                        </p:tgtEl>
                                        <p:attrNameLst>
                                          <p:attrName>style.visibility</p:attrName>
                                        </p:attrNameLst>
                                      </p:cBhvr>
                                      <p:to>
                                        <p:strVal val="visible"/>
                                      </p:to>
                                    </p:set>
                                    <p:anim calcmode="lin" valueType="num">
                                      <p:cBhvr>
                                        <p:cTn id="7" dur="1000" fill="hold"/>
                                        <p:tgtEl>
                                          <p:spTgt spid="21589"/>
                                        </p:tgtEl>
                                        <p:attrNameLst>
                                          <p:attrName>ppt_w</p:attrName>
                                        </p:attrNameLst>
                                      </p:cBhvr>
                                      <p:tavLst>
                                        <p:tav tm="0">
                                          <p:val>
                                            <p:fltVal val="0"/>
                                          </p:val>
                                        </p:tav>
                                        <p:tav tm="100000">
                                          <p:val>
                                            <p:strVal val="#ppt_w"/>
                                          </p:val>
                                        </p:tav>
                                      </p:tavLst>
                                    </p:anim>
                                    <p:anim calcmode="lin" valueType="num">
                                      <p:cBhvr>
                                        <p:cTn id="8" dur="1000" fill="hold"/>
                                        <p:tgtEl>
                                          <p:spTgt spid="21589"/>
                                        </p:tgtEl>
                                        <p:attrNameLst>
                                          <p:attrName>ppt_h</p:attrName>
                                        </p:attrNameLst>
                                      </p:cBhvr>
                                      <p:tavLst>
                                        <p:tav tm="0">
                                          <p:val>
                                            <p:fltVal val="0"/>
                                          </p:val>
                                        </p:tav>
                                        <p:tav tm="100000">
                                          <p:val>
                                            <p:strVal val="#ppt_h"/>
                                          </p:val>
                                        </p:tav>
                                      </p:tavLst>
                                    </p:anim>
                                    <p:anim calcmode="lin" valueType="num">
                                      <p:cBhvr>
                                        <p:cTn id="9" dur="1000" fill="hold"/>
                                        <p:tgtEl>
                                          <p:spTgt spid="21589"/>
                                        </p:tgtEl>
                                        <p:attrNameLst>
                                          <p:attrName>style.rotation</p:attrName>
                                        </p:attrNameLst>
                                      </p:cBhvr>
                                      <p:tavLst>
                                        <p:tav tm="0">
                                          <p:val>
                                            <p:fltVal val="90"/>
                                          </p:val>
                                        </p:tav>
                                        <p:tav tm="100000">
                                          <p:val>
                                            <p:fltVal val="0"/>
                                          </p:val>
                                        </p:tav>
                                      </p:tavLst>
                                    </p:anim>
                                    <p:animEffect transition="in" filter="fade">
                                      <p:cBhvr>
                                        <p:cTn id="10" dur="1000"/>
                                        <p:tgtEl>
                                          <p:spTgt spid="21589"/>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fade">
                                      <p:cBhvr>
                                        <p:cTn id="15" dur="1000"/>
                                        <p:tgtEl>
                                          <p:spTgt spid="2">
                                            <p:txEl>
                                              <p:pRg st="0" end="0"/>
                                            </p:txEl>
                                          </p:spTgt>
                                        </p:tgtEl>
                                      </p:cBhvr>
                                    </p:animEffect>
                                    <p:anim calcmode="lin" valueType="num">
                                      <p:cBhvr>
                                        <p:cTn id="16"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2">
                                            <p:txEl>
                                              <p:pRg st="1" end="1"/>
                                            </p:txEl>
                                          </p:spTgt>
                                        </p:tgtEl>
                                        <p:attrNameLst>
                                          <p:attrName>style.visibility</p:attrName>
                                        </p:attrNameLst>
                                      </p:cBhvr>
                                      <p:to>
                                        <p:strVal val="visible"/>
                                      </p:to>
                                    </p:set>
                                    <p:animEffect transition="in" filter="fade">
                                      <p:cBhvr>
                                        <p:cTn id="22" dur="1000"/>
                                        <p:tgtEl>
                                          <p:spTgt spid="2">
                                            <p:txEl>
                                              <p:pRg st="1" end="1"/>
                                            </p:txEl>
                                          </p:spTgt>
                                        </p:tgtEl>
                                      </p:cBhvr>
                                    </p:animEffect>
                                    <p:anim calcmode="lin" valueType="num">
                                      <p:cBhvr>
                                        <p:cTn id="2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18" presetClass="entr" presetSubtype="3" fill="hold" nodeType="clickEffect">
                                  <p:stCondLst>
                                    <p:cond delay="0"/>
                                  </p:stCondLst>
                                  <p:childTnLst>
                                    <p:set>
                                      <p:cBhvr>
                                        <p:cTn id="28" dur="1" fill="hold">
                                          <p:stCondLst>
                                            <p:cond delay="0"/>
                                          </p:stCondLst>
                                        </p:cTn>
                                        <p:tgtEl>
                                          <p:spTgt spid="21574"/>
                                        </p:tgtEl>
                                        <p:attrNameLst>
                                          <p:attrName>style.visibility</p:attrName>
                                        </p:attrNameLst>
                                      </p:cBhvr>
                                      <p:to>
                                        <p:strVal val="visible"/>
                                      </p:to>
                                    </p:set>
                                    <p:animEffect transition="in" filter="strips(upRight)">
                                      <p:cBhvr>
                                        <p:cTn id="29" dur="1000"/>
                                        <p:tgtEl>
                                          <p:spTgt spid="21574"/>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8" presetClass="entr" presetSubtype="6" fill="hold" nodeType="clickEffect">
                                  <p:stCondLst>
                                    <p:cond delay="0"/>
                                  </p:stCondLst>
                                  <p:childTnLst>
                                    <p:set>
                                      <p:cBhvr>
                                        <p:cTn id="33" dur="1" fill="hold">
                                          <p:stCondLst>
                                            <p:cond delay="0"/>
                                          </p:stCondLst>
                                        </p:cTn>
                                        <p:tgtEl>
                                          <p:spTgt spid="21590"/>
                                        </p:tgtEl>
                                        <p:attrNameLst>
                                          <p:attrName>style.visibility</p:attrName>
                                        </p:attrNameLst>
                                      </p:cBhvr>
                                      <p:to>
                                        <p:strVal val="visible"/>
                                      </p:to>
                                    </p:set>
                                    <p:animEffect transition="in" filter="strips(downRight)">
                                      <p:cBhvr>
                                        <p:cTn id="34" dur="1000"/>
                                        <p:tgtEl>
                                          <p:spTgt spid="21590"/>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8" presetClass="entr" presetSubtype="12" fill="hold" nodeType="clickEffect">
                                  <p:stCondLst>
                                    <p:cond delay="0"/>
                                  </p:stCondLst>
                                  <p:childTnLst>
                                    <p:set>
                                      <p:cBhvr>
                                        <p:cTn id="38" dur="1" fill="hold">
                                          <p:stCondLst>
                                            <p:cond delay="0"/>
                                          </p:stCondLst>
                                        </p:cTn>
                                        <p:tgtEl>
                                          <p:spTgt spid="21591"/>
                                        </p:tgtEl>
                                        <p:attrNameLst>
                                          <p:attrName>style.visibility</p:attrName>
                                        </p:attrNameLst>
                                      </p:cBhvr>
                                      <p:to>
                                        <p:strVal val="visible"/>
                                      </p:to>
                                    </p:set>
                                    <p:animEffect transition="in" filter="strips(downLeft)">
                                      <p:cBhvr>
                                        <p:cTn id="39" dur="1000"/>
                                        <p:tgtEl>
                                          <p:spTgt spid="21591"/>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18" presetClass="entr" presetSubtype="12" fill="hold" nodeType="clickEffect">
                                  <p:stCondLst>
                                    <p:cond delay="0"/>
                                  </p:stCondLst>
                                  <p:childTnLst>
                                    <p:set>
                                      <p:cBhvr>
                                        <p:cTn id="43" dur="1" fill="hold">
                                          <p:stCondLst>
                                            <p:cond delay="0"/>
                                          </p:stCondLst>
                                        </p:cTn>
                                        <p:tgtEl>
                                          <p:spTgt spid="21592"/>
                                        </p:tgtEl>
                                        <p:attrNameLst>
                                          <p:attrName>style.visibility</p:attrName>
                                        </p:attrNameLst>
                                      </p:cBhvr>
                                      <p:to>
                                        <p:strVal val="visible"/>
                                      </p:to>
                                    </p:set>
                                    <p:animEffect transition="in" filter="strips(downLeft)">
                                      <p:cBhvr>
                                        <p:cTn id="44" dur="1000"/>
                                        <p:tgtEl>
                                          <p:spTgt spid="21592"/>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18" presetClass="entr" presetSubtype="9" fill="hold" nodeType="clickEffect">
                                  <p:stCondLst>
                                    <p:cond delay="0"/>
                                  </p:stCondLst>
                                  <p:childTnLst>
                                    <p:set>
                                      <p:cBhvr>
                                        <p:cTn id="48" dur="1" fill="hold">
                                          <p:stCondLst>
                                            <p:cond delay="0"/>
                                          </p:stCondLst>
                                        </p:cTn>
                                        <p:tgtEl>
                                          <p:spTgt spid="21575"/>
                                        </p:tgtEl>
                                        <p:attrNameLst>
                                          <p:attrName>style.visibility</p:attrName>
                                        </p:attrNameLst>
                                      </p:cBhvr>
                                      <p:to>
                                        <p:strVal val="visible"/>
                                      </p:to>
                                    </p:set>
                                    <p:animEffect transition="in" filter="strips(upLeft)">
                                      <p:cBhvr>
                                        <p:cTn id="49" dur="1000"/>
                                        <p:tgtEl>
                                          <p:spTgt spid="215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Alternate Process 1"/>
          <p:cNvSpPr/>
          <p:nvPr/>
        </p:nvSpPr>
        <p:spPr>
          <a:xfrm>
            <a:off x="2667000" y="2895600"/>
            <a:ext cx="4038600" cy="2392362"/>
          </a:xfrm>
          <a:prstGeom prst="flowChartAlternateProcess">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r>
              <a:rPr lang="ar-EG" sz="4000" dirty="0">
                <a:cs typeface="AdvertisingExtraBold" pitchFamily="2" charset="-78"/>
              </a:rPr>
              <a:t>أوراق </a:t>
            </a:r>
            <a:r>
              <a:rPr lang="ar-EG" sz="4000" dirty="0" smtClean="0">
                <a:cs typeface="AdvertisingExtraBold" pitchFamily="2" charset="-78"/>
              </a:rPr>
              <a:t>موزعة</a:t>
            </a:r>
          </a:p>
          <a:p>
            <a:pPr algn="ctr"/>
            <a:r>
              <a:rPr lang="ar-EG" sz="4000" dirty="0" smtClean="0">
                <a:cs typeface="AdvertisingExtraBold" pitchFamily="2" charset="-78"/>
              </a:rPr>
              <a:t>  (6) </a:t>
            </a:r>
            <a:endParaRPr lang="ar-EG" sz="4000" dirty="0">
              <a:cs typeface="AdvertisingExtraBold" pitchFamily="2" charset="-78"/>
            </a:endParaRPr>
          </a:p>
        </p:txBody>
      </p:sp>
      <p:grpSp>
        <p:nvGrpSpPr>
          <p:cNvPr id="6" name="Group 3"/>
          <p:cNvGrpSpPr>
            <a:grpSpLocks/>
          </p:cNvGrpSpPr>
          <p:nvPr/>
        </p:nvGrpSpPr>
        <p:grpSpPr bwMode="auto">
          <a:xfrm>
            <a:off x="1684069" y="1180361"/>
            <a:ext cx="5829300" cy="1450913"/>
            <a:chOff x="1247" y="3521"/>
            <a:chExt cx="1724" cy="423"/>
          </a:xfrm>
        </p:grpSpPr>
        <p:sp>
          <p:nvSpPr>
            <p:cNvPr id="7" name="AutoShape 4"/>
            <p:cNvSpPr>
              <a:spLocks noChangeArrowheads="1"/>
            </p:cNvSpPr>
            <p:nvPr/>
          </p:nvSpPr>
          <p:spPr bwMode="gray">
            <a:xfrm>
              <a:off x="1247" y="3521"/>
              <a:ext cx="1724" cy="423"/>
            </a:xfrm>
            <a:prstGeom prst="roundRect">
              <a:avLst>
                <a:gd name="adj" fmla="val 16667"/>
              </a:avLst>
            </a:prstGeom>
            <a:ln>
              <a:headEnd/>
              <a:tailEnd/>
            </a:ln>
            <a:extLst/>
          </p:spPr>
          <p:style>
            <a:lnRef idx="3">
              <a:schemeClr val="lt1"/>
            </a:lnRef>
            <a:fillRef idx="1">
              <a:schemeClr val="accent6"/>
            </a:fillRef>
            <a:effectRef idx="1">
              <a:schemeClr val="accent6"/>
            </a:effectRef>
            <a:fontRef idx="minor">
              <a:schemeClr val="lt1"/>
            </a:fontRef>
          </p:style>
          <p:txBody>
            <a:bodyPr wrap="none" anchor="ctr"/>
            <a:lstStyle/>
            <a:p>
              <a:endParaRPr lang="ar-EG"/>
            </a:p>
          </p:txBody>
        </p:sp>
        <p:sp>
          <p:nvSpPr>
            <p:cNvPr id="8" name="Rectangle 5"/>
            <p:cNvSpPr>
              <a:spLocks noChangeArrowheads="1"/>
            </p:cNvSpPr>
            <p:nvPr/>
          </p:nvSpPr>
          <p:spPr bwMode="auto">
            <a:xfrm>
              <a:off x="1255" y="3621"/>
              <a:ext cx="1707" cy="1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ar-EG" sz="4800" dirty="0">
                  <a:solidFill>
                    <a:srgbClr val="002060"/>
                  </a:solidFill>
                  <a:cs typeface="AdvertisingExtraBold" pitchFamily="2" charset="-78"/>
                </a:rPr>
                <a:t>المراجعة </a:t>
              </a:r>
              <a:r>
                <a:rPr lang="ar-EG" sz="4800" dirty="0" smtClean="0">
                  <a:solidFill>
                    <a:srgbClr val="002060"/>
                  </a:solidFill>
                  <a:cs typeface="AdvertisingExtraBold" pitchFamily="2" charset="-78"/>
                </a:rPr>
                <a:t>النهائية</a:t>
              </a:r>
            </a:p>
          </p:txBody>
        </p:sp>
      </p:grpSp>
    </p:spTree>
    <p:extLst>
      <p:ext uri="{BB962C8B-B14F-4D97-AF65-F5344CB8AC3E}">
        <p14:creationId xmlns:p14="http://schemas.microsoft.com/office/powerpoint/2010/main" val="130976597"/>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heel(1)">
                                      <p:cBhvr>
                                        <p:cTn id="14"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108" name="Group 4"/>
          <p:cNvGrpSpPr>
            <a:grpSpLocks/>
          </p:cNvGrpSpPr>
          <p:nvPr/>
        </p:nvGrpSpPr>
        <p:grpSpPr bwMode="auto">
          <a:xfrm>
            <a:off x="2819400" y="533400"/>
            <a:ext cx="3402013" cy="3168650"/>
            <a:chOff x="1779" y="192"/>
            <a:chExt cx="2143" cy="1996"/>
          </a:xfrm>
        </p:grpSpPr>
        <p:grpSp>
          <p:nvGrpSpPr>
            <p:cNvPr id="47109" name="Group 5"/>
            <p:cNvGrpSpPr>
              <a:grpSpLocks/>
            </p:cNvGrpSpPr>
            <p:nvPr/>
          </p:nvGrpSpPr>
          <p:grpSpPr bwMode="auto">
            <a:xfrm>
              <a:off x="1779" y="192"/>
              <a:ext cx="2143" cy="1996"/>
              <a:chOff x="1851" y="624"/>
              <a:chExt cx="812" cy="830"/>
            </a:xfrm>
          </p:grpSpPr>
          <p:sp>
            <p:nvSpPr>
              <p:cNvPr id="47110" name="Oval 6"/>
              <p:cNvSpPr>
                <a:spLocks noChangeArrowheads="1"/>
              </p:cNvSpPr>
              <p:nvPr/>
            </p:nvSpPr>
            <p:spPr bwMode="gray">
              <a:xfrm>
                <a:off x="1851" y="652"/>
                <a:ext cx="812" cy="802"/>
              </a:xfrm>
              <a:prstGeom prst="ellipse">
                <a:avLst/>
              </a:prstGeom>
              <a:solidFill>
                <a:srgbClr val="0066CC"/>
              </a:solidFill>
              <a:ln w="63500" algn="ctr">
                <a:solidFill>
                  <a:srgbClr val="F8F8F8">
                    <a:alpha val="70000"/>
                  </a:srgbClr>
                </a:solidFill>
                <a:round/>
                <a:headEnd/>
                <a:tailEnd/>
              </a:ln>
              <a:effectLst/>
              <a:extLst>
                <a:ext uri="{AF507438-7753-43E0-B8FC-AC1667EBCBE1}">
                  <a14:hiddenEffects xmlns:a14="http://schemas.microsoft.com/office/drawing/2010/main">
                    <a:effectLst>
                      <a:outerShdw dist="35921" dir="2700000" algn="ctr" rotWithShape="0">
                        <a:schemeClr val="tx2">
                          <a:alpha val="50000"/>
                        </a:schemeClr>
                      </a:outerShdw>
                    </a:effectLst>
                  </a14:hiddenEffects>
                </a:ext>
              </a:extLst>
            </p:spPr>
            <p:txBody>
              <a:bodyPr wrap="none" anchor="ctr"/>
              <a:lstStyle/>
              <a:p>
                <a:endParaRPr lang="ar-EG"/>
              </a:p>
            </p:txBody>
          </p:sp>
          <p:pic>
            <p:nvPicPr>
              <p:cNvPr id="47111" name="Picture 7" descr="cir_lighteffect0"/>
              <p:cNvPicPr>
                <a:picLocks noChangeAspect="1" noChangeArrowheads="1"/>
              </p:cNvPicPr>
              <p:nvPr/>
            </p:nvPicPr>
            <p:blipFill>
              <a:blip r:embed="rId2">
                <a:lum bright="18000" contrast="-12000"/>
                <a:extLst>
                  <a:ext uri="{28A0092B-C50C-407E-A947-70E740481C1C}">
                    <a14:useLocalDpi xmlns:a14="http://schemas.microsoft.com/office/drawing/2010/main" val="0"/>
                  </a:ext>
                </a:extLst>
              </a:blip>
              <a:srcRect/>
              <a:stretch>
                <a:fillRect/>
              </a:stretch>
            </p:blipFill>
            <p:spPr bwMode="gray">
              <a:xfrm>
                <a:off x="1920" y="624"/>
                <a:ext cx="670" cy="670"/>
              </a:xfrm>
              <a:prstGeom prst="rect">
                <a:avLst/>
              </a:prstGeom>
              <a:noFill/>
              <a:extLst>
                <a:ext uri="{909E8E84-426E-40DD-AFC4-6F175D3DCCD1}">
                  <a14:hiddenFill xmlns:a14="http://schemas.microsoft.com/office/drawing/2010/main">
                    <a:solidFill>
                      <a:srgbClr val="FFFFFF"/>
                    </a:solidFill>
                  </a14:hiddenFill>
                </a:ext>
              </a:extLst>
            </p:spPr>
          </p:pic>
        </p:grpSp>
        <p:sp>
          <p:nvSpPr>
            <p:cNvPr id="47112" name="Rectangle 8"/>
            <p:cNvSpPr>
              <a:spLocks noChangeArrowheads="1"/>
            </p:cNvSpPr>
            <p:nvPr/>
          </p:nvSpPr>
          <p:spPr bwMode="auto">
            <a:xfrm>
              <a:off x="2036" y="700"/>
              <a:ext cx="1632" cy="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EG" sz="4800">
                  <a:solidFill>
                    <a:srgbClr val="FFFF99"/>
                  </a:solidFill>
                  <a:cs typeface="Hesham Bold" pitchFamily="2" charset="-78"/>
                </a:rPr>
                <a:t>سعدت بلقاء</a:t>
              </a:r>
              <a:r>
                <a:rPr lang="ar-SA" sz="4800">
                  <a:solidFill>
                    <a:srgbClr val="FFFF99"/>
                  </a:solidFill>
                  <a:cs typeface="Hesham Bold" pitchFamily="2" charset="-78"/>
                </a:rPr>
                <a:t> </a:t>
              </a:r>
              <a:r>
                <a:rPr lang="ar-EG" sz="4800">
                  <a:solidFill>
                    <a:srgbClr val="FFFF99"/>
                  </a:solidFill>
                  <a:cs typeface="Hesham Bold" pitchFamily="2" charset="-78"/>
                </a:rPr>
                <a:t>مجموعة رائعة</a:t>
              </a:r>
              <a:r>
                <a:rPr lang="ar-EG" sz="4800" b="1">
                  <a:solidFill>
                    <a:srgbClr val="FFFF99"/>
                  </a:solidFill>
                  <a:cs typeface="Hesham Bold" pitchFamily="2" charset="-78"/>
                </a:rPr>
                <a:t> </a:t>
              </a:r>
              <a:endParaRPr lang="en-US" sz="4800" b="1">
                <a:solidFill>
                  <a:srgbClr val="FFFF99"/>
                </a:solidFill>
                <a:cs typeface="Hesham Bold" pitchFamily="2" charset="-78"/>
              </a:endParaRPr>
            </a:p>
          </p:txBody>
        </p:sp>
      </p:grpSp>
      <p:grpSp>
        <p:nvGrpSpPr>
          <p:cNvPr id="47113" name="Group 9"/>
          <p:cNvGrpSpPr>
            <a:grpSpLocks/>
          </p:cNvGrpSpPr>
          <p:nvPr/>
        </p:nvGrpSpPr>
        <p:grpSpPr bwMode="auto">
          <a:xfrm>
            <a:off x="4572000" y="3200400"/>
            <a:ext cx="3406775" cy="3168650"/>
            <a:chOff x="2894" y="1892"/>
            <a:chExt cx="2146" cy="1996"/>
          </a:xfrm>
        </p:grpSpPr>
        <p:grpSp>
          <p:nvGrpSpPr>
            <p:cNvPr id="47114" name="Group 10"/>
            <p:cNvGrpSpPr>
              <a:grpSpLocks/>
            </p:cNvGrpSpPr>
            <p:nvPr/>
          </p:nvGrpSpPr>
          <p:grpSpPr bwMode="auto">
            <a:xfrm>
              <a:off x="2894" y="1892"/>
              <a:ext cx="2146" cy="1996"/>
              <a:chOff x="1851" y="624"/>
              <a:chExt cx="812" cy="830"/>
            </a:xfrm>
          </p:grpSpPr>
          <p:sp>
            <p:nvSpPr>
              <p:cNvPr id="47115" name="Oval 11"/>
              <p:cNvSpPr>
                <a:spLocks noChangeArrowheads="1"/>
              </p:cNvSpPr>
              <p:nvPr/>
            </p:nvSpPr>
            <p:spPr bwMode="gray">
              <a:xfrm>
                <a:off x="1851" y="652"/>
                <a:ext cx="812" cy="802"/>
              </a:xfrm>
              <a:prstGeom prst="ellipse">
                <a:avLst/>
              </a:prstGeom>
              <a:solidFill>
                <a:srgbClr val="0066CC"/>
              </a:solidFill>
              <a:ln w="63500" algn="ctr">
                <a:solidFill>
                  <a:srgbClr val="F8F8F8">
                    <a:alpha val="70000"/>
                  </a:srgbClr>
                </a:solidFill>
                <a:round/>
                <a:headEnd/>
                <a:tailEnd/>
              </a:ln>
              <a:effectLst/>
              <a:extLst>
                <a:ext uri="{AF507438-7753-43E0-B8FC-AC1667EBCBE1}">
                  <a14:hiddenEffects xmlns:a14="http://schemas.microsoft.com/office/drawing/2010/main">
                    <a:effectLst>
                      <a:outerShdw dist="35921" dir="2700000" algn="ctr" rotWithShape="0">
                        <a:schemeClr val="tx2">
                          <a:alpha val="50000"/>
                        </a:schemeClr>
                      </a:outerShdw>
                    </a:effectLst>
                  </a14:hiddenEffects>
                </a:ext>
              </a:extLst>
            </p:spPr>
            <p:txBody>
              <a:bodyPr wrap="none" anchor="ctr"/>
              <a:lstStyle/>
              <a:p>
                <a:endParaRPr lang="ar-EG"/>
              </a:p>
            </p:txBody>
          </p:sp>
          <p:pic>
            <p:nvPicPr>
              <p:cNvPr id="47116" name="Picture 12" descr="cir_lighteffect0"/>
              <p:cNvPicPr>
                <a:picLocks noChangeAspect="1" noChangeArrowheads="1"/>
              </p:cNvPicPr>
              <p:nvPr/>
            </p:nvPicPr>
            <p:blipFill>
              <a:blip r:embed="rId2">
                <a:lum bright="18000" contrast="-12000"/>
                <a:extLst>
                  <a:ext uri="{28A0092B-C50C-407E-A947-70E740481C1C}">
                    <a14:useLocalDpi xmlns:a14="http://schemas.microsoft.com/office/drawing/2010/main" val="0"/>
                  </a:ext>
                </a:extLst>
              </a:blip>
              <a:srcRect/>
              <a:stretch>
                <a:fillRect/>
              </a:stretch>
            </p:blipFill>
            <p:spPr bwMode="gray">
              <a:xfrm>
                <a:off x="1920" y="624"/>
                <a:ext cx="670" cy="670"/>
              </a:xfrm>
              <a:prstGeom prst="rect">
                <a:avLst/>
              </a:prstGeom>
              <a:noFill/>
              <a:extLst>
                <a:ext uri="{909E8E84-426E-40DD-AFC4-6F175D3DCCD1}">
                  <a14:hiddenFill xmlns:a14="http://schemas.microsoft.com/office/drawing/2010/main">
                    <a:solidFill>
                      <a:srgbClr val="FFFFFF"/>
                    </a:solidFill>
                  </a14:hiddenFill>
                </a:ext>
              </a:extLst>
            </p:spPr>
          </p:pic>
        </p:grpSp>
        <p:sp>
          <p:nvSpPr>
            <p:cNvPr id="47117" name="Rectangle 13"/>
            <p:cNvSpPr>
              <a:spLocks noChangeArrowheads="1"/>
            </p:cNvSpPr>
            <p:nvPr/>
          </p:nvSpPr>
          <p:spPr bwMode="auto">
            <a:xfrm>
              <a:off x="3360" y="2352"/>
              <a:ext cx="1392" cy="1210"/>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SA" sz="4000" dirty="0">
                  <a:solidFill>
                    <a:srgbClr val="FFFFFF"/>
                  </a:solidFill>
                  <a:cs typeface="Hesham Bold" pitchFamily="2" charset="-78"/>
                </a:rPr>
                <a:t>مبدعة .. راغبة في التعلم والتواصل </a:t>
              </a:r>
              <a:endParaRPr lang="en-US" sz="4000" dirty="0">
                <a:solidFill>
                  <a:srgbClr val="FFFFFF"/>
                </a:solidFill>
                <a:cs typeface="Hesham Bold" pitchFamily="2" charset="-78"/>
              </a:endParaRPr>
            </a:p>
          </p:txBody>
        </p:sp>
      </p:grpSp>
      <p:grpSp>
        <p:nvGrpSpPr>
          <p:cNvPr id="47118" name="Group 14"/>
          <p:cNvGrpSpPr>
            <a:grpSpLocks/>
          </p:cNvGrpSpPr>
          <p:nvPr/>
        </p:nvGrpSpPr>
        <p:grpSpPr bwMode="auto">
          <a:xfrm>
            <a:off x="1143000" y="3200400"/>
            <a:ext cx="3406775" cy="3168650"/>
            <a:chOff x="720" y="1892"/>
            <a:chExt cx="2146" cy="1996"/>
          </a:xfrm>
        </p:grpSpPr>
        <p:grpSp>
          <p:nvGrpSpPr>
            <p:cNvPr id="47119" name="Group 15"/>
            <p:cNvGrpSpPr>
              <a:grpSpLocks/>
            </p:cNvGrpSpPr>
            <p:nvPr/>
          </p:nvGrpSpPr>
          <p:grpSpPr bwMode="auto">
            <a:xfrm>
              <a:off x="720" y="1892"/>
              <a:ext cx="2146" cy="1996"/>
              <a:chOff x="1851" y="624"/>
              <a:chExt cx="812" cy="830"/>
            </a:xfrm>
          </p:grpSpPr>
          <p:sp>
            <p:nvSpPr>
              <p:cNvPr id="47120" name="Oval 16"/>
              <p:cNvSpPr>
                <a:spLocks noChangeArrowheads="1"/>
              </p:cNvSpPr>
              <p:nvPr/>
            </p:nvSpPr>
            <p:spPr bwMode="gray">
              <a:xfrm>
                <a:off x="1851" y="652"/>
                <a:ext cx="812" cy="802"/>
              </a:xfrm>
              <a:prstGeom prst="ellipse">
                <a:avLst/>
              </a:prstGeom>
              <a:solidFill>
                <a:srgbClr val="0066CC"/>
              </a:solidFill>
              <a:ln w="63500" algn="ctr">
                <a:solidFill>
                  <a:srgbClr val="F8F8F8">
                    <a:alpha val="70000"/>
                  </a:srgbClr>
                </a:solidFill>
                <a:round/>
                <a:headEnd/>
                <a:tailEnd/>
              </a:ln>
              <a:effectLst/>
              <a:extLst>
                <a:ext uri="{AF507438-7753-43E0-B8FC-AC1667EBCBE1}">
                  <a14:hiddenEffects xmlns:a14="http://schemas.microsoft.com/office/drawing/2010/main">
                    <a:effectLst>
                      <a:outerShdw dist="35921" dir="2700000" algn="ctr" rotWithShape="0">
                        <a:schemeClr val="tx2">
                          <a:alpha val="50000"/>
                        </a:schemeClr>
                      </a:outerShdw>
                    </a:effectLst>
                  </a14:hiddenEffects>
                </a:ext>
              </a:extLst>
            </p:spPr>
            <p:txBody>
              <a:bodyPr wrap="none" anchor="ctr"/>
              <a:lstStyle/>
              <a:p>
                <a:endParaRPr lang="ar-EG"/>
              </a:p>
            </p:txBody>
          </p:sp>
          <p:pic>
            <p:nvPicPr>
              <p:cNvPr id="47121" name="Picture 17" descr="cir_lighteffect0"/>
              <p:cNvPicPr>
                <a:picLocks noChangeAspect="1" noChangeArrowheads="1"/>
              </p:cNvPicPr>
              <p:nvPr/>
            </p:nvPicPr>
            <p:blipFill>
              <a:blip r:embed="rId2">
                <a:lum bright="18000" contrast="-12000"/>
                <a:extLst>
                  <a:ext uri="{28A0092B-C50C-407E-A947-70E740481C1C}">
                    <a14:useLocalDpi xmlns:a14="http://schemas.microsoft.com/office/drawing/2010/main" val="0"/>
                  </a:ext>
                </a:extLst>
              </a:blip>
              <a:srcRect/>
              <a:stretch>
                <a:fillRect/>
              </a:stretch>
            </p:blipFill>
            <p:spPr bwMode="gray">
              <a:xfrm>
                <a:off x="1920" y="624"/>
                <a:ext cx="670" cy="670"/>
              </a:xfrm>
              <a:prstGeom prst="rect">
                <a:avLst/>
              </a:prstGeom>
              <a:noFill/>
              <a:extLst>
                <a:ext uri="{909E8E84-426E-40DD-AFC4-6F175D3DCCD1}">
                  <a14:hiddenFill xmlns:a14="http://schemas.microsoft.com/office/drawing/2010/main">
                    <a:solidFill>
                      <a:srgbClr val="FFFFFF"/>
                    </a:solidFill>
                  </a14:hiddenFill>
                </a:ext>
              </a:extLst>
            </p:spPr>
          </p:pic>
        </p:grpSp>
        <p:sp>
          <p:nvSpPr>
            <p:cNvPr id="47122" name="Rectangle 18"/>
            <p:cNvSpPr>
              <a:spLocks noChangeArrowheads="1"/>
            </p:cNvSpPr>
            <p:nvPr/>
          </p:nvSpPr>
          <p:spPr bwMode="auto">
            <a:xfrm>
              <a:off x="1008" y="2352"/>
              <a:ext cx="1392" cy="1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SA" sz="4000" dirty="0">
                  <a:solidFill>
                    <a:srgbClr val="FFCCFF"/>
                  </a:solidFill>
                  <a:cs typeface="Hesham Bold" pitchFamily="2" charset="-78"/>
                </a:rPr>
                <a:t>لها مني كل الشكر والتقدير </a:t>
              </a:r>
              <a:r>
                <a:rPr lang="ar-EG" sz="4000" dirty="0" smtClean="0">
                  <a:solidFill>
                    <a:srgbClr val="FFCCFF"/>
                  </a:solidFill>
                  <a:cs typeface="Hesham Bold" pitchFamily="2" charset="-78"/>
                </a:rPr>
                <a:t>.</a:t>
              </a:r>
              <a:r>
                <a:rPr lang="ar-SA" sz="4000" dirty="0" smtClean="0">
                  <a:solidFill>
                    <a:srgbClr val="FFCCFF"/>
                  </a:solidFill>
                  <a:cs typeface="Hesham Bold" pitchFamily="2" charset="-78"/>
                </a:rPr>
                <a:t>وال</a:t>
              </a:r>
              <a:r>
                <a:rPr lang="ar-EG" sz="4000" dirty="0">
                  <a:solidFill>
                    <a:srgbClr val="FFCCFF"/>
                  </a:solidFill>
                  <a:cs typeface="Hesham Bold" pitchFamily="2" charset="-78"/>
                </a:rPr>
                <a:t>إ</a:t>
              </a:r>
              <a:r>
                <a:rPr lang="ar-SA" sz="4000" dirty="0" smtClean="0">
                  <a:solidFill>
                    <a:srgbClr val="FFCCFF"/>
                  </a:solidFill>
                  <a:cs typeface="Hesham Bold" pitchFamily="2" charset="-78"/>
                </a:rPr>
                <a:t>جلال</a:t>
              </a:r>
              <a:endParaRPr lang="en-US" sz="4000" dirty="0">
                <a:solidFill>
                  <a:srgbClr val="FFCCFF"/>
                </a:solidFill>
                <a:cs typeface="Hesham Bold" pitchFamily="2" charset="-78"/>
              </a:endParaRPr>
            </a:p>
          </p:txBody>
        </p:sp>
      </p:grpSp>
      <p:grpSp>
        <p:nvGrpSpPr>
          <p:cNvPr id="47123" name="Group 19"/>
          <p:cNvGrpSpPr>
            <a:grpSpLocks/>
          </p:cNvGrpSpPr>
          <p:nvPr/>
        </p:nvGrpSpPr>
        <p:grpSpPr bwMode="auto">
          <a:xfrm>
            <a:off x="3595688" y="3084513"/>
            <a:ext cx="1816100" cy="1700212"/>
            <a:chOff x="1851" y="624"/>
            <a:chExt cx="812" cy="830"/>
          </a:xfrm>
        </p:grpSpPr>
        <p:sp>
          <p:nvSpPr>
            <p:cNvPr id="47124" name="Oval 20"/>
            <p:cNvSpPr>
              <a:spLocks noChangeArrowheads="1"/>
            </p:cNvSpPr>
            <p:nvPr/>
          </p:nvSpPr>
          <p:spPr bwMode="gray">
            <a:xfrm>
              <a:off x="1851" y="652"/>
              <a:ext cx="812" cy="802"/>
            </a:xfrm>
            <a:prstGeom prst="ellipse">
              <a:avLst/>
            </a:prstGeom>
            <a:solidFill>
              <a:srgbClr val="FFFF99"/>
            </a:solidFill>
            <a:ln w="63500" algn="ctr">
              <a:solidFill>
                <a:srgbClr val="F8F8F8">
                  <a:alpha val="70000"/>
                </a:srgbClr>
              </a:solidFill>
              <a:round/>
              <a:headEnd/>
              <a:tailEnd/>
            </a:ln>
            <a:effectLst/>
            <a:extLst>
              <a:ext uri="{AF507438-7753-43E0-B8FC-AC1667EBCBE1}">
                <a14:hiddenEffects xmlns:a14="http://schemas.microsoft.com/office/drawing/2010/main">
                  <a:effectLst>
                    <a:outerShdw dist="35921" dir="2700000" algn="ctr" rotWithShape="0">
                      <a:schemeClr val="tx2">
                        <a:alpha val="50000"/>
                      </a:schemeClr>
                    </a:outerShdw>
                  </a:effectLst>
                </a14:hiddenEffects>
              </a:ext>
            </a:extLst>
          </p:spPr>
          <p:txBody>
            <a:bodyPr wrap="none" anchor="ctr"/>
            <a:lstStyle/>
            <a:p>
              <a:endParaRPr lang="ar-EG"/>
            </a:p>
          </p:txBody>
        </p:sp>
        <p:pic>
          <p:nvPicPr>
            <p:cNvPr id="47125" name="Picture 21" descr="cir_lighteffect0"/>
            <p:cNvPicPr>
              <a:picLocks noChangeAspect="1" noChangeArrowheads="1"/>
            </p:cNvPicPr>
            <p:nvPr/>
          </p:nvPicPr>
          <p:blipFill>
            <a:blip r:embed="rId2">
              <a:lum bright="18000" contrast="-12000"/>
              <a:extLst>
                <a:ext uri="{28A0092B-C50C-407E-A947-70E740481C1C}">
                  <a14:useLocalDpi xmlns:a14="http://schemas.microsoft.com/office/drawing/2010/main" val="0"/>
                </a:ext>
              </a:extLst>
            </a:blip>
            <a:srcRect/>
            <a:stretch>
              <a:fillRect/>
            </a:stretch>
          </p:blipFill>
          <p:spPr bwMode="gray">
            <a:xfrm>
              <a:off x="1920" y="624"/>
              <a:ext cx="670" cy="67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985573427"/>
      </p:ext>
    </p:extLst>
  </p:cSld>
  <p:clrMapOvr>
    <a:masterClrMapping/>
  </p:clrMapOvr>
  <p:transition advTm="2000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0"/>
                                          </p:stCondLst>
                                        </p:cTn>
                                        <p:tgtEl>
                                          <p:spTgt spid="47123"/>
                                        </p:tgtEl>
                                        <p:attrNameLst>
                                          <p:attrName>style.visibility</p:attrName>
                                        </p:attrNameLst>
                                      </p:cBhvr>
                                      <p:to>
                                        <p:strVal val="visible"/>
                                      </p:to>
                                    </p:set>
                                  </p:childTnLst>
                                </p:cTn>
                              </p:par>
                            </p:childTnLst>
                          </p:cTn>
                        </p:par>
                        <p:par>
                          <p:cTn id="7" fill="hold" nodeType="afterGroup">
                            <p:stCondLst>
                              <p:cond delay="0"/>
                            </p:stCondLst>
                            <p:childTnLst>
                              <p:par>
                                <p:cTn id="8" presetID="49" presetClass="entr" presetSubtype="0" decel="100000" fill="hold" nodeType="afterEffect">
                                  <p:stCondLst>
                                    <p:cond delay="0"/>
                                  </p:stCondLst>
                                  <p:childTnLst>
                                    <p:set>
                                      <p:cBhvr>
                                        <p:cTn id="9" dur="1" fill="hold">
                                          <p:stCondLst>
                                            <p:cond delay="0"/>
                                          </p:stCondLst>
                                        </p:cTn>
                                        <p:tgtEl>
                                          <p:spTgt spid="47108"/>
                                        </p:tgtEl>
                                        <p:attrNameLst>
                                          <p:attrName>style.visibility</p:attrName>
                                        </p:attrNameLst>
                                      </p:cBhvr>
                                      <p:to>
                                        <p:strVal val="visible"/>
                                      </p:to>
                                    </p:set>
                                    <p:anim calcmode="lin" valueType="num">
                                      <p:cBhvr>
                                        <p:cTn id="10" dur="1000" fill="hold"/>
                                        <p:tgtEl>
                                          <p:spTgt spid="47108"/>
                                        </p:tgtEl>
                                        <p:attrNameLst>
                                          <p:attrName>ppt_w</p:attrName>
                                        </p:attrNameLst>
                                      </p:cBhvr>
                                      <p:tavLst>
                                        <p:tav tm="0">
                                          <p:val>
                                            <p:fltVal val="0"/>
                                          </p:val>
                                        </p:tav>
                                        <p:tav tm="100000">
                                          <p:val>
                                            <p:strVal val="#ppt_w"/>
                                          </p:val>
                                        </p:tav>
                                      </p:tavLst>
                                    </p:anim>
                                    <p:anim calcmode="lin" valueType="num">
                                      <p:cBhvr>
                                        <p:cTn id="11" dur="1000" fill="hold"/>
                                        <p:tgtEl>
                                          <p:spTgt spid="47108"/>
                                        </p:tgtEl>
                                        <p:attrNameLst>
                                          <p:attrName>ppt_h</p:attrName>
                                        </p:attrNameLst>
                                      </p:cBhvr>
                                      <p:tavLst>
                                        <p:tav tm="0">
                                          <p:val>
                                            <p:fltVal val="0"/>
                                          </p:val>
                                        </p:tav>
                                        <p:tav tm="100000">
                                          <p:val>
                                            <p:strVal val="#ppt_h"/>
                                          </p:val>
                                        </p:tav>
                                      </p:tavLst>
                                    </p:anim>
                                    <p:anim calcmode="lin" valueType="num">
                                      <p:cBhvr>
                                        <p:cTn id="12" dur="1000" fill="hold"/>
                                        <p:tgtEl>
                                          <p:spTgt spid="47108"/>
                                        </p:tgtEl>
                                        <p:attrNameLst>
                                          <p:attrName>style.rotation</p:attrName>
                                        </p:attrNameLst>
                                      </p:cBhvr>
                                      <p:tavLst>
                                        <p:tav tm="0">
                                          <p:val>
                                            <p:fltVal val="360"/>
                                          </p:val>
                                        </p:tav>
                                        <p:tav tm="100000">
                                          <p:val>
                                            <p:fltVal val="0"/>
                                          </p:val>
                                        </p:tav>
                                      </p:tavLst>
                                    </p:anim>
                                    <p:animEffect transition="in" filter="fade">
                                      <p:cBhvr>
                                        <p:cTn id="13" dur="1000"/>
                                        <p:tgtEl>
                                          <p:spTgt spid="47108"/>
                                        </p:tgtEl>
                                      </p:cBhvr>
                                    </p:animEffect>
                                  </p:childTnLst>
                                </p:cTn>
                              </p:par>
                            </p:childTnLst>
                          </p:cTn>
                        </p:par>
                        <p:par>
                          <p:cTn id="14" fill="hold" nodeType="afterGroup">
                            <p:stCondLst>
                              <p:cond delay="1000"/>
                            </p:stCondLst>
                            <p:childTnLst>
                              <p:par>
                                <p:cTn id="15" presetID="49" presetClass="entr" presetSubtype="0" decel="100000" fill="hold" nodeType="afterEffect">
                                  <p:stCondLst>
                                    <p:cond delay="0"/>
                                  </p:stCondLst>
                                  <p:childTnLst>
                                    <p:set>
                                      <p:cBhvr>
                                        <p:cTn id="16" dur="1" fill="hold">
                                          <p:stCondLst>
                                            <p:cond delay="0"/>
                                          </p:stCondLst>
                                        </p:cTn>
                                        <p:tgtEl>
                                          <p:spTgt spid="47113"/>
                                        </p:tgtEl>
                                        <p:attrNameLst>
                                          <p:attrName>style.visibility</p:attrName>
                                        </p:attrNameLst>
                                      </p:cBhvr>
                                      <p:to>
                                        <p:strVal val="visible"/>
                                      </p:to>
                                    </p:set>
                                    <p:anim calcmode="lin" valueType="num">
                                      <p:cBhvr>
                                        <p:cTn id="17" dur="1000" fill="hold"/>
                                        <p:tgtEl>
                                          <p:spTgt spid="47113"/>
                                        </p:tgtEl>
                                        <p:attrNameLst>
                                          <p:attrName>ppt_w</p:attrName>
                                        </p:attrNameLst>
                                      </p:cBhvr>
                                      <p:tavLst>
                                        <p:tav tm="0">
                                          <p:val>
                                            <p:fltVal val="0"/>
                                          </p:val>
                                        </p:tav>
                                        <p:tav tm="100000">
                                          <p:val>
                                            <p:strVal val="#ppt_w"/>
                                          </p:val>
                                        </p:tav>
                                      </p:tavLst>
                                    </p:anim>
                                    <p:anim calcmode="lin" valueType="num">
                                      <p:cBhvr>
                                        <p:cTn id="18" dur="1000" fill="hold"/>
                                        <p:tgtEl>
                                          <p:spTgt spid="47113"/>
                                        </p:tgtEl>
                                        <p:attrNameLst>
                                          <p:attrName>ppt_h</p:attrName>
                                        </p:attrNameLst>
                                      </p:cBhvr>
                                      <p:tavLst>
                                        <p:tav tm="0">
                                          <p:val>
                                            <p:fltVal val="0"/>
                                          </p:val>
                                        </p:tav>
                                        <p:tav tm="100000">
                                          <p:val>
                                            <p:strVal val="#ppt_h"/>
                                          </p:val>
                                        </p:tav>
                                      </p:tavLst>
                                    </p:anim>
                                    <p:anim calcmode="lin" valueType="num">
                                      <p:cBhvr>
                                        <p:cTn id="19" dur="1000" fill="hold"/>
                                        <p:tgtEl>
                                          <p:spTgt spid="47113"/>
                                        </p:tgtEl>
                                        <p:attrNameLst>
                                          <p:attrName>style.rotation</p:attrName>
                                        </p:attrNameLst>
                                      </p:cBhvr>
                                      <p:tavLst>
                                        <p:tav tm="0">
                                          <p:val>
                                            <p:fltVal val="360"/>
                                          </p:val>
                                        </p:tav>
                                        <p:tav tm="100000">
                                          <p:val>
                                            <p:fltVal val="0"/>
                                          </p:val>
                                        </p:tav>
                                      </p:tavLst>
                                    </p:anim>
                                    <p:animEffect transition="in" filter="fade">
                                      <p:cBhvr>
                                        <p:cTn id="20" dur="1000"/>
                                        <p:tgtEl>
                                          <p:spTgt spid="47113"/>
                                        </p:tgtEl>
                                      </p:cBhvr>
                                    </p:animEffect>
                                  </p:childTnLst>
                                </p:cTn>
                              </p:par>
                            </p:childTnLst>
                          </p:cTn>
                        </p:par>
                        <p:par>
                          <p:cTn id="21" fill="hold" nodeType="afterGroup">
                            <p:stCondLst>
                              <p:cond delay="2000"/>
                            </p:stCondLst>
                            <p:childTnLst>
                              <p:par>
                                <p:cTn id="22" presetID="49" presetClass="entr" presetSubtype="0" decel="100000" fill="hold" nodeType="afterEffect">
                                  <p:stCondLst>
                                    <p:cond delay="0"/>
                                  </p:stCondLst>
                                  <p:childTnLst>
                                    <p:set>
                                      <p:cBhvr>
                                        <p:cTn id="23" dur="1" fill="hold">
                                          <p:stCondLst>
                                            <p:cond delay="0"/>
                                          </p:stCondLst>
                                        </p:cTn>
                                        <p:tgtEl>
                                          <p:spTgt spid="47118"/>
                                        </p:tgtEl>
                                        <p:attrNameLst>
                                          <p:attrName>style.visibility</p:attrName>
                                        </p:attrNameLst>
                                      </p:cBhvr>
                                      <p:to>
                                        <p:strVal val="visible"/>
                                      </p:to>
                                    </p:set>
                                    <p:anim calcmode="lin" valueType="num">
                                      <p:cBhvr>
                                        <p:cTn id="24" dur="1000" fill="hold"/>
                                        <p:tgtEl>
                                          <p:spTgt spid="47118"/>
                                        </p:tgtEl>
                                        <p:attrNameLst>
                                          <p:attrName>ppt_w</p:attrName>
                                        </p:attrNameLst>
                                      </p:cBhvr>
                                      <p:tavLst>
                                        <p:tav tm="0">
                                          <p:val>
                                            <p:fltVal val="0"/>
                                          </p:val>
                                        </p:tav>
                                        <p:tav tm="100000">
                                          <p:val>
                                            <p:strVal val="#ppt_w"/>
                                          </p:val>
                                        </p:tav>
                                      </p:tavLst>
                                    </p:anim>
                                    <p:anim calcmode="lin" valueType="num">
                                      <p:cBhvr>
                                        <p:cTn id="25" dur="1000" fill="hold"/>
                                        <p:tgtEl>
                                          <p:spTgt spid="47118"/>
                                        </p:tgtEl>
                                        <p:attrNameLst>
                                          <p:attrName>ppt_h</p:attrName>
                                        </p:attrNameLst>
                                      </p:cBhvr>
                                      <p:tavLst>
                                        <p:tav tm="0">
                                          <p:val>
                                            <p:fltVal val="0"/>
                                          </p:val>
                                        </p:tav>
                                        <p:tav tm="100000">
                                          <p:val>
                                            <p:strVal val="#ppt_h"/>
                                          </p:val>
                                        </p:tav>
                                      </p:tavLst>
                                    </p:anim>
                                    <p:anim calcmode="lin" valueType="num">
                                      <p:cBhvr>
                                        <p:cTn id="26" dur="1000" fill="hold"/>
                                        <p:tgtEl>
                                          <p:spTgt spid="47118"/>
                                        </p:tgtEl>
                                        <p:attrNameLst>
                                          <p:attrName>style.rotation</p:attrName>
                                        </p:attrNameLst>
                                      </p:cBhvr>
                                      <p:tavLst>
                                        <p:tav tm="0">
                                          <p:val>
                                            <p:fltVal val="360"/>
                                          </p:val>
                                        </p:tav>
                                        <p:tav tm="100000">
                                          <p:val>
                                            <p:fltVal val="0"/>
                                          </p:val>
                                        </p:tav>
                                      </p:tavLst>
                                    </p:anim>
                                    <p:animEffect transition="in" filter="fade">
                                      <p:cBhvr>
                                        <p:cTn id="27" dur="1000"/>
                                        <p:tgtEl>
                                          <p:spTgt spid="47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1568</TotalTime>
  <Words>881</Words>
  <Application>Microsoft Office PowerPoint</Application>
  <PresentationFormat>On-screen Show (4:3)</PresentationFormat>
  <Paragraphs>142</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Roayaa</dc:creator>
  <cp:lastModifiedBy>Royaa</cp:lastModifiedBy>
  <cp:revision>34</cp:revision>
  <dcterms:created xsi:type="dcterms:W3CDTF">2006-08-16T00:00:00Z</dcterms:created>
  <dcterms:modified xsi:type="dcterms:W3CDTF">2016-07-18T11:26:29Z</dcterms:modified>
</cp:coreProperties>
</file>